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469" r:id="rId11"/>
    <p:sldId id="326" r:id="rId12"/>
    <p:sldId id="468" r:id="rId13"/>
    <p:sldId id="487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84" r:id="rId28"/>
    <p:sldId id="485" r:id="rId29"/>
    <p:sldId id="486" r:id="rId30"/>
    <p:sldId id="498" r:id="rId31"/>
    <p:sldId id="489" r:id="rId32"/>
    <p:sldId id="490" r:id="rId33"/>
    <p:sldId id="496" r:id="rId34"/>
    <p:sldId id="497" r:id="rId35"/>
    <p:sldId id="491" r:id="rId36"/>
    <p:sldId id="492" r:id="rId37"/>
    <p:sldId id="493" r:id="rId38"/>
    <p:sldId id="494" r:id="rId39"/>
    <p:sldId id="495" r:id="rId40"/>
    <p:sldId id="470" r:id="rId41"/>
    <p:sldId id="501" r:id="rId42"/>
    <p:sldId id="506" r:id="rId43"/>
    <p:sldId id="507" r:id="rId44"/>
    <p:sldId id="508" r:id="rId45"/>
    <p:sldId id="509" r:id="rId46"/>
    <p:sldId id="510" r:id="rId47"/>
    <p:sldId id="511" r:id="rId48"/>
    <p:sldId id="512" r:id="rId49"/>
    <p:sldId id="513" r:id="rId50"/>
    <p:sldId id="514" r:id="rId51"/>
    <p:sldId id="515" r:id="rId52"/>
    <p:sldId id="516" r:id="rId53"/>
    <p:sldId id="517" r:id="rId54"/>
    <p:sldId id="518" r:id="rId55"/>
    <p:sldId id="519" r:id="rId56"/>
    <p:sldId id="520" r:id="rId57"/>
    <p:sldId id="521" r:id="rId58"/>
    <p:sldId id="522" r:id="rId59"/>
    <p:sldId id="523" r:id="rId60"/>
    <p:sldId id="524" r:id="rId61"/>
    <p:sldId id="525" r:id="rId62"/>
    <p:sldId id="526" r:id="rId63"/>
    <p:sldId id="527" r:id="rId64"/>
    <p:sldId id="529" r:id="rId65"/>
    <p:sldId id="528" r:id="rId66"/>
    <p:sldId id="530" r:id="rId67"/>
    <p:sldId id="531" r:id="rId68"/>
    <p:sldId id="500" r:id="rId69"/>
    <p:sldId id="503" r:id="rId70"/>
    <p:sldId id="504" r:id="rId71"/>
    <p:sldId id="505" r:id="rId72"/>
    <p:sldId id="538" r:id="rId73"/>
    <p:sldId id="532" r:id="rId74"/>
    <p:sldId id="539" r:id="rId75"/>
    <p:sldId id="540" r:id="rId76"/>
    <p:sldId id="541" r:id="rId77"/>
    <p:sldId id="542" r:id="rId78"/>
    <p:sldId id="543" r:id="rId79"/>
    <p:sldId id="533" r:id="rId80"/>
    <p:sldId id="534" r:id="rId81"/>
    <p:sldId id="544" r:id="rId82"/>
    <p:sldId id="535" r:id="rId83"/>
    <p:sldId id="536" r:id="rId84"/>
    <p:sldId id="537" r:id="rId85"/>
    <p:sldId id="545" r:id="rId86"/>
    <p:sldId id="546" r:id="rId87"/>
    <p:sldId id="547" r:id="rId88"/>
    <p:sldId id="548" r:id="rId89"/>
    <p:sldId id="550" r:id="rId90"/>
    <p:sldId id="499" r:id="rId91"/>
    <p:sldId id="554" r:id="rId92"/>
    <p:sldId id="555" r:id="rId93"/>
    <p:sldId id="556" r:id="rId94"/>
    <p:sldId id="557" r:id="rId95"/>
    <p:sldId id="558" r:id="rId96"/>
    <p:sldId id="559" r:id="rId97"/>
    <p:sldId id="560" r:id="rId98"/>
    <p:sldId id="561" r:id="rId99"/>
    <p:sldId id="562" r:id="rId100"/>
    <p:sldId id="563" r:id="rId101"/>
    <p:sldId id="564" r:id="rId102"/>
    <p:sldId id="566" r:id="rId103"/>
    <p:sldId id="567" r:id="rId104"/>
    <p:sldId id="568" r:id="rId105"/>
    <p:sldId id="569" r:id="rId106"/>
    <p:sldId id="570" r:id="rId107"/>
    <p:sldId id="571" r:id="rId108"/>
    <p:sldId id="572" r:id="rId109"/>
    <p:sldId id="573" r:id="rId110"/>
    <p:sldId id="574" r:id="rId111"/>
    <p:sldId id="575" r:id="rId112"/>
    <p:sldId id="576" r:id="rId113"/>
    <p:sldId id="578" r:id="rId114"/>
    <p:sldId id="577" r:id="rId115"/>
    <p:sldId id="580" r:id="rId116"/>
    <p:sldId id="581" r:id="rId117"/>
    <p:sldId id="582" r:id="rId118"/>
    <p:sldId id="583" r:id="rId119"/>
    <p:sldId id="584" r:id="rId120"/>
    <p:sldId id="585" r:id="rId121"/>
    <p:sldId id="586" r:id="rId122"/>
    <p:sldId id="587" r:id="rId123"/>
    <p:sldId id="588" r:id="rId124"/>
    <p:sldId id="589" r:id="rId125"/>
    <p:sldId id="590" r:id="rId126"/>
    <p:sldId id="591" r:id="rId127"/>
    <p:sldId id="553" r:id="rId128"/>
    <p:sldId id="552" r:id="rId129"/>
    <p:sldId id="592" r:id="rId130"/>
    <p:sldId id="593" r:id="rId131"/>
    <p:sldId id="594" r:id="rId132"/>
    <p:sldId id="595" r:id="rId133"/>
    <p:sldId id="596" r:id="rId134"/>
    <p:sldId id="597" r:id="rId135"/>
    <p:sldId id="598" r:id="rId136"/>
    <p:sldId id="599" r:id="rId137"/>
    <p:sldId id="600" r:id="rId138"/>
    <p:sldId id="601" r:id="rId139"/>
    <p:sldId id="602" r:id="rId140"/>
    <p:sldId id="603" r:id="rId141"/>
    <p:sldId id="604" r:id="rId142"/>
    <p:sldId id="605" r:id="rId143"/>
    <p:sldId id="551" r:id="rId144"/>
    <p:sldId id="607" r:id="rId145"/>
    <p:sldId id="608" r:id="rId146"/>
    <p:sldId id="610" r:id="rId147"/>
    <p:sldId id="611" r:id="rId148"/>
    <p:sldId id="612" r:id="rId149"/>
    <p:sldId id="613" r:id="rId150"/>
    <p:sldId id="614" r:id="rId151"/>
    <p:sldId id="615" r:id="rId152"/>
    <p:sldId id="616" r:id="rId153"/>
    <p:sldId id="617" r:id="rId154"/>
    <p:sldId id="618" r:id="rId155"/>
    <p:sldId id="619" r:id="rId156"/>
    <p:sldId id="620" r:id="rId157"/>
    <p:sldId id="621" r:id="rId158"/>
    <p:sldId id="622" r:id="rId159"/>
    <p:sldId id="623" r:id="rId160"/>
    <p:sldId id="624" r:id="rId161"/>
    <p:sldId id="625" r:id="rId162"/>
    <p:sldId id="626" r:id="rId163"/>
    <p:sldId id="627" r:id="rId164"/>
    <p:sldId id="628" r:id="rId165"/>
    <p:sldId id="629" r:id="rId166"/>
    <p:sldId id="630" r:id="rId167"/>
    <p:sldId id="631" r:id="rId168"/>
    <p:sldId id="632" r:id="rId169"/>
    <p:sldId id="633" r:id="rId170"/>
    <p:sldId id="634" r:id="rId171"/>
    <p:sldId id="635" r:id="rId172"/>
    <p:sldId id="636" r:id="rId173"/>
    <p:sldId id="637" r:id="rId174"/>
    <p:sldId id="638" r:id="rId175"/>
    <p:sldId id="639" r:id="rId176"/>
    <p:sldId id="640" r:id="rId177"/>
    <p:sldId id="641" r:id="rId178"/>
    <p:sldId id="642" r:id="rId179"/>
    <p:sldId id="643" r:id="rId180"/>
    <p:sldId id="644" r:id="rId181"/>
    <p:sldId id="645" r:id="rId182"/>
    <p:sldId id="646" r:id="rId183"/>
    <p:sldId id="647" r:id="rId184"/>
    <p:sldId id="648" r:id="rId185"/>
    <p:sldId id="649" r:id="rId186"/>
    <p:sldId id="650" r:id="rId187"/>
    <p:sldId id="651" r:id="rId188"/>
    <p:sldId id="652" r:id="rId189"/>
    <p:sldId id="653" r:id="rId190"/>
    <p:sldId id="654" r:id="rId191"/>
    <p:sldId id="655" r:id="rId192"/>
    <p:sldId id="656" r:id="rId193"/>
    <p:sldId id="657" r:id="rId194"/>
    <p:sldId id="658" r:id="rId195"/>
    <p:sldId id="659" r:id="rId196"/>
    <p:sldId id="660" r:id="rId197"/>
    <p:sldId id="661" r:id="rId198"/>
    <p:sldId id="662" r:id="rId199"/>
    <p:sldId id="663" r:id="rId200"/>
    <p:sldId id="664" r:id="rId201"/>
    <p:sldId id="665" r:id="rId202"/>
    <p:sldId id="666" r:id="rId203"/>
    <p:sldId id="667" r:id="rId204"/>
    <p:sldId id="668" r:id="rId205"/>
    <p:sldId id="669" r:id="rId206"/>
    <p:sldId id="670" r:id="rId207"/>
    <p:sldId id="671" r:id="rId208"/>
    <p:sldId id="672" r:id="rId209"/>
    <p:sldId id="673" r:id="rId210"/>
    <p:sldId id="674" r:id="rId211"/>
    <p:sldId id="675" r:id="rId212"/>
    <p:sldId id="676" r:id="rId213"/>
    <p:sldId id="677" r:id="rId214"/>
    <p:sldId id="606" r:id="rId215"/>
    <p:sldId id="678" r:id="rId216"/>
    <p:sldId id="680" r:id="rId217"/>
    <p:sldId id="681" r:id="rId218"/>
    <p:sldId id="682" r:id="rId219"/>
    <p:sldId id="683" r:id="rId220"/>
    <p:sldId id="684" r:id="rId221"/>
    <p:sldId id="685" r:id="rId222"/>
    <p:sldId id="686" r:id="rId223"/>
    <p:sldId id="687" r:id="rId224"/>
    <p:sldId id="688" r:id="rId225"/>
    <p:sldId id="689" r:id="rId226"/>
    <p:sldId id="691" r:id="rId227"/>
    <p:sldId id="692" r:id="rId228"/>
    <p:sldId id="690" r:id="rId229"/>
    <p:sldId id="693" r:id="rId230"/>
    <p:sldId id="695" r:id="rId231"/>
    <p:sldId id="694" r:id="rId232"/>
    <p:sldId id="696" r:id="rId233"/>
    <p:sldId id="697" r:id="rId234"/>
    <p:sldId id="698" r:id="rId235"/>
    <p:sldId id="699" r:id="rId236"/>
    <p:sldId id="700" r:id="rId237"/>
    <p:sldId id="701" r:id="rId238"/>
    <p:sldId id="702" r:id="rId239"/>
    <p:sldId id="703" r:id="rId240"/>
    <p:sldId id="704" r:id="rId241"/>
    <p:sldId id="705" r:id="rId242"/>
    <p:sldId id="706" r:id="rId243"/>
    <p:sldId id="707" r:id="rId244"/>
    <p:sldId id="708" r:id="rId245"/>
    <p:sldId id="709" r:id="rId246"/>
    <p:sldId id="711" r:id="rId247"/>
    <p:sldId id="712" r:id="rId248"/>
    <p:sldId id="710" r:id="rId249"/>
    <p:sldId id="713" r:id="rId250"/>
    <p:sldId id="714" r:id="rId251"/>
    <p:sldId id="715" r:id="rId252"/>
    <p:sldId id="716" r:id="rId253"/>
    <p:sldId id="717" r:id="rId254"/>
    <p:sldId id="718" r:id="rId255"/>
    <p:sldId id="719" r:id="rId256"/>
    <p:sldId id="720" r:id="rId257"/>
    <p:sldId id="721" r:id="rId258"/>
    <p:sldId id="722" r:id="rId259"/>
    <p:sldId id="723" r:id="rId260"/>
    <p:sldId id="724" r:id="rId261"/>
    <p:sldId id="679" r:id="rId262"/>
    <p:sldId id="726" r:id="rId263"/>
    <p:sldId id="727" r:id="rId264"/>
    <p:sldId id="728" r:id="rId265"/>
    <p:sldId id="729" r:id="rId266"/>
    <p:sldId id="730" r:id="rId267"/>
    <p:sldId id="731" r:id="rId268"/>
    <p:sldId id="732" r:id="rId269"/>
    <p:sldId id="733" r:id="rId270"/>
    <p:sldId id="734" r:id="rId271"/>
    <p:sldId id="735" r:id="rId272"/>
    <p:sldId id="736" r:id="rId273"/>
    <p:sldId id="737" r:id="rId274"/>
    <p:sldId id="738" r:id="rId275"/>
    <p:sldId id="739" r:id="rId276"/>
    <p:sldId id="740" r:id="rId277"/>
    <p:sldId id="741" r:id="rId278"/>
    <p:sldId id="744" r:id="rId279"/>
    <p:sldId id="742" r:id="rId280"/>
    <p:sldId id="743" r:id="rId281"/>
    <p:sldId id="745" r:id="rId282"/>
    <p:sldId id="746" r:id="rId283"/>
    <p:sldId id="747" r:id="rId284"/>
    <p:sldId id="748" r:id="rId285"/>
    <p:sldId id="749" r:id="rId286"/>
    <p:sldId id="750" r:id="rId287"/>
    <p:sldId id="751" r:id="rId288"/>
    <p:sldId id="752" r:id="rId289"/>
    <p:sldId id="753" r:id="rId290"/>
    <p:sldId id="754" r:id="rId291"/>
    <p:sldId id="755" r:id="rId292"/>
    <p:sldId id="756" r:id="rId293"/>
    <p:sldId id="757" r:id="rId294"/>
    <p:sldId id="758" r:id="rId295"/>
    <p:sldId id="759" r:id="rId296"/>
    <p:sldId id="760" r:id="rId297"/>
    <p:sldId id="761" r:id="rId298"/>
    <p:sldId id="762" r:id="rId299"/>
    <p:sldId id="763" r:id="rId300"/>
    <p:sldId id="764" r:id="rId301"/>
    <p:sldId id="765" r:id="rId302"/>
    <p:sldId id="766" r:id="rId303"/>
    <p:sldId id="767" r:id="rId304"/>
    <p:sldId id="768" r:id="rId305"/>
    <p:sldId id="769" r:id="rId306"/>
    <p:sldId id="770" r:id="rId307"/>
    <p:sldId id="771" r:id="rId308"/>
    <p:sldId id="772" r:id="rId309"/>
    <p:sldId id="773" r:id="rId310"/>
    <p:sldId id="725" r:id="rId31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0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theme" Target="theme/theme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tableStyles" Target="tableStyle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commentAuthors" Target="commentAuthors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viewProps" Target="view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s://allaboutfpga.com/bcd-to-7-segment-decoder-vhdl-co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hyperlink" Target="https://allaboutfpga.com/vhdl-4-to-1-mux-multiplex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gi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e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gif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gif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gif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gif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3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APy7DZ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DISEÑO DE SISTEMAS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Xilinx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Arty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A7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Ultra96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Pynq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Z1 o Z2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Zedboard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minized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endParaRPr lang="es-PA" b="1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Intel (Altera),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p.e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Terasic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(vendedor)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Standard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Lite</a:t>
            </a:r>
          </a:p>
          <a:p>
            <a:endParaRPr lang="es-PA" dirty="0"/>
          </a:p>
          <a:p>
            <a:endParaRPr lang="es-PA" b="1" i="1" dirty="0" smtClean="0"/>
          </a:p>
        </p:txBody>
      </p:sp>
      <p:pic>
        <p:nvPicPr>
          <p:cNvPr id="1026" name="Picture 2" descr="Image result for Arty 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93" y="960219"/>
            <a:ext cx="2113222" cy="21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ltra 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78" y="979038"/>
            <a:ext cx="2926584" cy="19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nq 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44" y="1152983"/>
            <a:ext cx="2193925" cy="16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nq z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05" y="2828740"/>
            <a:ext cx="2255201" cy="16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niz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60" y="4584159"/>
            <a:ext cx="2943842" cy="19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de-10 standa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3" y="5027687"/>
            <a:ext cx="2966508" cy="16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de-10 nan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5027687"/>
            <a:ext cx="2655317" cy="16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863880"/>
            <a:ext cx="2547637" cy="2260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15" y="2863880"/>
            <a:ext cx="6911980" cy="267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012034"/>
            <a:ext cx="3634490" cy="2942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20" y="2647451"/>
            <a:ext cx="7616316" cy="33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Sintetice en diagramas lógicos las siguientes ecuaciones booleanas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3170"/>
          <a:stretch/>
        </p:blipFill>
        <p:spPr>
          <a:xfrm>
            <a:off x="2439580" y="2474753"/>
            <a:ext cx="7255180" cy="8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Use el teorema de </a:t>
            </a:r>
            <a:r>
              <a:rPr lang="es-PA" dirty="0" err="1" smtClean="0"/>
              <a:t>DeMorgan</a:t>
            </a:r>
            <a:r>
              <a:rPr lang="es-PA" dirty="0" smtClean="0"/>
              <a:t> para modificar la ecuación booleana siguiente, de esta forma no habrá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3170" r="65728" b="37051"/>
          <a:stretch/>
        </p:blipFill>
        <p:spPr>
          <a:xfrm>
            <a:off x="4368984" y="2630028"/>
            <a:ext cx="3639789" cy="5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maneras de tener el resultado lógico de un sistema.</a:t>
            </a:r>
          </a:p>
          <a:p>
            <a:pPr lvl="1"/>
            <a:r>
              <a:rPr lang="es-PA" dirty="0" smtClean="0"/>
              <a:t>Elaborar una tabla de verdad e ir evaluando cada salida</a:t>
            </a:r>
          </a:p>
          <a:p>
            <a:pPr lvl="2"/>
            <a:r>
              <a:rPr lang="es-PA" dirty="0" smtClean="0"/>
              <a:t>(más elaborado)</a:t>
            </a:r>
          </a:p>
          <a:p>
            <a:pPr lvl="1"/>
            <a:r>
              <a:rPr lang="es-PA" dirty="0" smtClean="0"/>
              <a:t>Elaborar la expresión booleana y llenar la tabla de la verdad</a:t>
            </a:r>
          </a:p>
          <a:p>
            <a:pPr lvl="2"/>
            <a:r>
              <a:rPr lang="es-PA" dirty="0" smtClean="0"/>
              <a:t>(más eficiente)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12" y="4404057"/>
            <a:ext cx="3823556" cy="1377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74" y="3140015"/>
            <a:ext cx="3904346" cy="34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2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Derivar la tabla de verdad del siguiente grupo de compuertas, usando sus valores </a:t>
            </a:r>
            <a:r>
              <a:rPr lang="es-PA" dirty="0" err="1" smtClean="0"/>
              <a:t>interm</a:t>
            </a:r>
            <a:r>
              <a:rPr lang="es-PA" dirty="0"/>
              <a:t>.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05066"/>
            <a:ext cx="4249408" cy="1504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80" y="2405066"/>
            <a:ext cx="6895394" cy="416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6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sería evaluar las condiciones ciertas del circuito lógico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83161"/>
            <a:ext cx="5311623" cy="2333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0282" r="40370" b="5453"/>
          <a:stretch/>
        </p:blipFill>
        <p:spPr>
          <a:xfrm>
            <a:off x="9242563" y="1978494"/>
            <a:ext cx="2434912" cy="48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Termino de Producto:  una expresión booleana que sus variables pueden ser o no complementos de su entrada y están en AND (!A*B)</a:t>
            </a:r>
          </a:p>
          <a:p>
            <a:r>
              <a:rPr lang="es-PA" dirty="0" err="1" smtClean="0"/>
              <a:t>Minitérmino</a:t>
            </a:r>
            <a:r>
              <a:rPr lang="es-PA" dirty="0" smtClean="0"/>
              <a:t>:  un término de producto en donde todas las variables solamente se dan una vez en su valor estándar o complementado (!ABC, A!B!C)</a:t>
            </a:r>
          </a:p>
          <a:p>
            <a:r>
              <a:rPr lang="es-PA" dirty="0" smtClean="0"/>
              <a:t>Suma de términos:  Un conjunto de términos en donde las variables son expuestas en forma OR (!A + BC + !D)</a:t>
            </a:r>
          </a:p>
          <a:p>
            <a:r>
              <a:rPr lang="es-PA" dirty="0" err="1" smtClean="0"/>
              <a:t>Maxitermino</a:t>
            </a:r>
            <a:r>
              <a:rPr lang="es-PA" dirty="0" smtClean="0"/>
              <a:t>:  Una suma de términos de expresiones booleanas en donde las posibles variables aparecen solo una vez, en una forma de complemento o valor estándar (!A + !B + C)</a:t>
            </a:r>
          </a:p>
          <a:p>
            <a:r>
              <a:rPr lang="es-PA" dirty="0" smtClean="0"/>
              <a:t>Suma de Productos (SOP):  una expresión booleana en donde varios productos son ordenados en OR (AB + CD + EF; !AB + ABC + CDE)</a:t>
            </a:r>
          </a:p>
          <a:p>
            <a:r>
              <a:rPr lang="es-PA" dirty="0" smtClean="0"/>
              <a:t>Productos de suma (POS): una expresión booleana en donde varios términos son expuestos en AND [(!A + B + C)*(!A + C + !D)*(!A + !B + !C)]</a:t>
            </a:r>
          </a:p>
          <a:p>
            <a:r>
              <a:rPr lang="es-PA" dirty="0" smtClean="0"/>
              <a:t>Forma de bus:  una manera de dibujar los diagramas lógicos desde su valor estándar y su complemento disponibles desde el inicio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01886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¿Cuál será el siguiente circuito?.  Exponga la ecuación y dibújelo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455336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5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Haga lo mismo para las siguientes tablas de verdad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3783969"/>
            <a:ext cx="2390387" cy="2390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50" y="3783969"/>
            <a:ext cx="2608143" cy="26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Acerca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Siguiendo</a:t>
            </a:r>
            <a:r>
              <a:rPr lang="en-US" dirty="0" smtClean="0"/>
              <a:t> </a:t>
            </a:r>
            <a:r>
              <a:rPr lang="en-US" dirty="0" err="1" smtClean="0"/>
              <a:t>estrictamente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capítulos</a:t>
            </a:r>
            <a:r>
              <a:rPr lang="en-US" dirty="0" smtClean="0"/>
              <a:t> del </a:t>
            </a:r>
            <a:r>
              <a:rPr lang="en-US" dirty="0" err="1" smtClean="0"/>
              <a:t>libro</a:t>
            </a:r>
            <a:r>
              <a:rPr lang="en-US" dirty="0" smtClean="0"/>
              <a:t> de Delmar</a:t>
            </a:r>
          </a:p>
          <a:p>
            <a:pPr lvl="1"/>
            <a:r>
              <a:rPr lang="es-PA" dirty="0" smtClean="0"/>
              <a:t>Digital </a:t>
            </a:r>
            <a:r>
              <a:rPr lang="es-PA" dirty="0" err="1" smtClean="0"/>
              <a:t>Design</a:t>
            </a:r>
            <a:r>
              <a:rPr lang="es-PA" dirty="0" smtClean="0"/>
              <a:t> </a:t>
            </a:r>
            <a:r>
              <a:rPr lang="es-PA" dirty="0" err="1" smtClean="0"/>
              <a:t>with</a:t>
            </a:r>
            <a:r>
              <a:rPr lang="es-PA" dirty="0" smtClean="0"/>
              <a:t> CPLD </a:t>
            </a:r>
            <a:r>
              <a:rPr lang="es-PA" dirty="0" err="1" smtClean="0"/>
              <a:t>Application</a:t>
            </a:r>
            <a:r>
              <a:rPr lang="es-PA" dirty="0" smtClean="0"/>
              <a:t> and VHDL</a:t>
            </a:r>
          </a:p>
          <a:p>
            <a:pPr lvl="1"/>
            <a:endParaRPr lang="es-PA" dirty="0"/>
          </a:p>
          <a:p>
            <a:r>
              <a:rPr lang="es-PA" dirty="0" smtClean="0"/>
              <a:t>La segunda parte del día es FPGA</a:t>
            </a:r>
          </a:p>
          <a:p>
            <a:pPr lvl="1"/>
            <a:r>
              <a:rPr lang="es-PA" dirty="0" smtClean="0"/>
              <a:t>Secciones de Sintaxis de VHDL</a:t>
            </a:r>
          </a:p>
          <a:p>
            <a:pPr lvl="1"/>
            <a:r>
              <a:rPr lang="es-PA" dirty="0" smtClean="0"/>
              <a:t>Preferencia el libro de CEM UNSALAN &amp; BORA TAR</a:t>
            </a:r>
          </a:p>
          <a:p>
            <a:endParaRPr lang="es-PA" dirty="0"/>
          </a:p>
          <a:p>
            <a:r>
              <a:rPr lang="es-PA" dirty="0" smtClean="0"/>
              <a:t>Laboratorios basados en Xilinx Vivado</a:t>
            </a:r>
          </a:p>
          <a:p>
            <a:r>
              <a:rPr lang="es-PA" dirty="0" smtClean="0"/>
              <a:t>Puede usar Intel Altera </a:t>
            </a:r>
            <a:r>
              <a:rPr lang="es-PA" dirty="0" err="1" smtClean="0"/>
              <a:t>Quartus</a:t>
            </a:r>
            <a:r>
              <a:rPr lang="es-PA" dirty="0" smtClean="0"/>
              <a:t> y sus tarjetas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el resultado de la tabla 3.4.  Ahora </a:t>
            </a:r>
            <a:r>
              <a:rPr lang="es-PA" dirty="0" err="1" smtClean="0"/>
              <a:t>encuentrar</a:t>
            </a:r>
            <a:r>
              <a:rPr lang="es-PA" dirty="0" smtClean="0"/>
              <a:t> los productos de suma</a:t>
            </a:r>
          </a:p>
          <a:p>
            <a:pPr lvl="1"/>
            <a:r>
              <a:rPr lang="es-PA" dirty="0" smtClean="0"/>
              <a:t>NOTA:  Para esto se debe considerar el teorema de </a:t>
            </a:r>
            <a:r>
              <a:rPr lang="es-PA" dirty="0" err="1" smtClean="0"/>
              <a:t>DeMorgan</a:t>
            </a:r>
            <a:r>
              <a:rPr lang="es-PA" dirty="0" smtClean="0"/>
              <a:t> y la condición donde Y =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860128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Usualmente nos interesa minimizar el número de compuertas</a:t>
            </a:r>
          </a:p>
          <a:p>
            <a:pPr lvl="1"/>
            <a:r>
              <a:rPr lang="es-PA" dirty="0" err="1" smtClean="0"/>
              <a:t>p.e</a:t>
            </a:r>
            <a:r>
              <a:rPr lang="es-PA" dirty="0" smtClean="0"/>
              <a:t>. un circuito que se realiza con 8 </a:t>
            </a:r>
            <a:r>
              <a:rPr lang="es-PA" dirty="0" err="1" smtClean="0"/>
              <a:t>ORs</a:t>
            </a:r>
            <a:r>
              <a:rPr lang="es-PA" dirty="0" smtClean="0"/>
              <a:t> de 4 entradas y una AND de 8 entradas</a:t>
            </a:r>
          </a:p>
          <a:p>
            <a:pPr lvl="2"/>
            <a:r>
              <a:rPr lang="es-PA" dirty="0" smtClean="0"/>
              <a:t>Simplificado podría ser solo con 4 </a:t>
            </a:r>
            <a:r>
              <a:rPr lang="es-PA" dirty="0" err="1" smtClean="0"/>
              <a:t>ANDs</a:t>
            </a:r>
            <a:r>
              <a:rPr lang="es-PA" dirty="0" smtClean="0"/>
              <a:t> y 4 </a:t>
            </a:r>
            <a:r>
              <a:rPr lang="es-PA" dirty="0" err="1" smtClean="0"/>
              <a:t>Ors</a:t>
            </a:r>
            <a:endParaRPr lang="es-PA" dirty="0" smtClean="0"/>
          </a:p>
          <a:p>
            <a:pPr lvl="2"/>
            <a:endParaRPr lang="es-PA" dirty="0"/>
          </a:p>
          <a:p>
            <a:r>
              <a:rPr lang="es-PA" dirty="0" smtClean="0"/>
              <a:t>Para esto necesitamos los teoremas de lógica booleana en base a las propiedades:</a:t>
            </a:r>
          </a:p>
          <a:p>
            <a:pPr lvl="1"/>
            <a:r>
              <a:rPr lang="es-PA" dirty="0" smtClean="0"/>
              <a:t>Conmutativa:  se puede alterar su operación y el resultado sigue siendo el mismo</a:t>
            </a:r>
          </a:p>
          <a:p>
            <a:pPr lvl="2"/>
            <a:r>
              <a:rPr lang="es-PA" dirty="0" smtClean="0"/>
              <a:t>(a + b) = (b + a)</a:t>
            </a:r>
          </a:p>
          <a:p>
            <a:pPr lvl="2"/>
            <a:r>
              <a:rPr lang="es-PA" dirty="0" smtClean="0"/>
              <a:t>No ocurre lo mismo en la sustracción (a – b) != (b – a)</a:t>
            </a:r>
          </a:p>
          <a:p>
            <a:pPr lvl="1"/>
            <a:r>
              <a:rPr lang="es-PA" dirty="0" smtClean="0"/>
              <a:t>Asociativa:  los </a:t>
            </a:r>
            <a:r>
              <a:rPr lang="es-PA" dirty="0" err="1" smtClean="0"/>
              <a:t>operandos</a:t>
            </a:r>
            <a:r>
              <a:rPr lang="es-PA" dirty="0" smtClean="0"/>
              <a:t> pueden ser agrupados sin alterar el resultado</a:t>
            </a:r>
          </a:p>
          <a:p>
            <a:pPr lvl="2"/>
            <a:r>
              <a:rPr lang="es-PA" dirty="0" smtClean="0"/>
              <a:t>(a + b) + c = a + (b + c)</a:t>
            </a:r>
          </a:p>
          <a:p>
            <a:pPr lvl="2"/>
            <a:r>
              <a:rPr lang="es-PA" dirty="0" smtClean="0"/>
              <a:t>No ocurre lo mismo para (a – b) – c != a – (b – c)</a:t>
            </a:r>
          </a:p>
          <a:p>
            <a:pPr lvl="1"/>
            <a:r>
              <a:rPr lang="es-PA" dirty="0" smtClean="0"/>
              <a:t>Distributiva:  propiedad que se da por la multiplicación sobre la adición</a:t>
            </a:r>
          </a:p>
          <a:p>
            <a:pPr lvl="2"/>
            <a:r>
              <a:rPr lang="es-PA" dirty="0" smtClean="0"/>
              <a:t>a(b + c) = ab + </a:t>
            </a:r>
            <a:r>
              <a:rPr lang="es-PA" dirty="0" err="1" smtClean="0"/>
              <a:t>ac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76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40642"/>
            <a:ext cx="4815170" cy="1872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89" y="2545374"/>
            <a:ext cx="4537854" cy="38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48202"/>
            <a:ext cx="4737710" cy="2368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81" y="2548202"/>
            <a:ext cx="5114481" cy="40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6928" y="1673525"/>
            <a:ext cx="3676718" cy="475098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Teorema 1:</a:t>
            </a:r>
          </a:p>
          <a:p>
            <a:pPr lvl="1"/>
            <a:r>
              <a:rPr lang="es-PA" dirty="0" smtClean="0"/>
              <a:t> </a:t>
            </a:r>
            <a:r>
              <a:rPr lang="es-PA" dirty="0" err="1" smtClean="0"/>
              <a:t>xy</a:t>
            </a:r>
            <a:r>
              <a:rPr lang="es-PA" dirty="0" smtClean="0"/>
              <a:t> = </a:t>
            </a:r>
            <a:r>
              <a:rPr lang="es-PA" dirty="0" err="1" smtClean="0"/>
              <a:t>yx</a:t>
            </a:r>
            <a:endParaRPr lang="es-PA" dirty="0" smtClean="0"/>
          </a:p>
          <a:p>
            <a:r>
              <a:rPr lang="es-PA" dirty="0" smtClean="0"/>
              <a:t>Teorema 2: </a:t>
            </a:r>
          </a:p>
          <a:p>
            <a:pPr lvl="1"/>
            <a:r>
              <a:rPr lang="es-PA" dirty="0" smtClean="0"/>
              <a:t>x + y = y + x</a:t>
            </a:r>
          </a:p>
          <a:p>
            <a:r>
              <a:rPr lang="es-PA" dirty="0" smtClean="0"/>
              <a:t>Teorema 3: </a:t>
            </a:r>
          </a:p>
          <a:p>
            <a:pPr lvl="1"/>
            <a:r>
              <a:rPr lang="es-PA" dirty="0" smtClean="0"/>
              <a:t>(</a:t>
            </a:r>
            <a:r>
              <a:rPr lang="es-PA" dirty="0" err="1" smtClean="0"/>
              <a:t>xy</a:t>
            </a:r>
            <a:r>
              <a:rPr lang="es-PA" dirty="0" smtClean="0"/>
              <a:t>)z = x(</a:t>
            </a:r>
            <a:r>
              <a:rPr lang="es-PA" dirty="0" err="1" smtClean="0"/>
              <a:t>yz</a:t>
            </a:r>
            <a:r>
              <a:rPr lang="es-PA" dirty="0" smtClean="0"/>
              <a:t>) = (</a:t>
            </a:r>
            <a:r>
              <a:rPr lang="es-PA" dirty="0" err="1" smtClean="0"/>
              <a:t>xz</a:t>
            </a:r>
            <a:r>
              <a:rPr lang="es-PA" dirty="0" smtClean="0"/>
              <a:t>)y</a:t>
            </a:r>
          </a:p>
          <a:p>
            <a:r>
              <a:rPr lang="es-PA" dirty="0" smtClean="0"/>
              <a:t>Teorema 4: </a:t>
            </a:r>
          </a:p>
          <a:p>
            <a:pPr lvl="1"/>
            <a:r>
              <a:rPr lang="es-PA" dirty="0" smtClean="0"/>
              <a:t>(x + y) + z = x + (y + z) = (x + z) + y</a:t>
            </a:r>
          </a:p>
          <a:p>
            <a:r>
              <a:rPr lang="es-PA" dirty="0" smtClean="0"/>
              <a:t>Teorema 5: </a:t>
            </a:r>
          </a:p>
          <a:p>
            <a:pPr lvl="1"/>
            <a:r>
              <a:rPr lang="es-PA" dirty="0" smtClean="0"/>
              <a:t>x(y + z) = </a:t>
            </a:r>
            <a:r>
              <a:rPr lang="es-PA" dirty="0" err="1" smtClean="0"/>
              <a:t>xy</a:t>
            </a:r>
            <a:r>
              <a:rPr lang="es-PA" dirty="0" smtClean="0"/>
              <a:t> + </a:t>
            </a:r>
            <a:r>
              <a:rPr lang="es-PA" dirty="0" err="1" smtClean="0"/>
              <a:t>xz</a:t>
            </a:r>
            <a:endParaRPr lang="es-PA" dirty="0" smtClean="0"/>
          </a:p>
          <a:p>
            <a:r>
              <a:rPr lang="es-PA" dirty="0" smtClean="0"/>
              <a:t>Teorema 6: </a:t>
            </a:r>
          </a:p>
          <a:p>
            <a:pPr lvl="1"/>
            <a:r>
              <a:rPr lang="es-PA" dirty="0" smtClean="0"/>
              <a:t>(x + y)(w + z) = </a:t>
            </a:r>
            <a:r>
              <a:rPr lang="es-PA" dirty="0" err="1" smtClean="0"/>
              <a:t>xw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r>
              <a:rPr lang="es-PA" dirty="0" smtClean="0"/>
              <a:t> + </a:t>
            </a:r>
            <a:r>
              <a:rPr lang="es-PA" dirty="0" err="1" smtClean="0"/>
              <a:t>yw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184715" y="1673525"/>
            <a:ext cx="4165655" cy="4750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7: x*0 = 0</a:t>
            </a:r>
          </a:p>
          <a:p>
            <a:r>
              <a:rPr lang="es-PA" dirty="0" smtClean="0"/>
              <a:t>Teorema 8: x + 0 = x</a:t>
            </a:r>
          </a:p>
          <a:p>
            <a:r>
              <a:rPr lang="es-PA" b="1" dirty="0" smtClean="0"/>
              <a:t>Teorema 9: x XOR 0 = x</a:t>
            </a:r>
          </a:p>
          <a:p>
            <a:r>
              <a:rPr lang="es-PA" dirty="0" smtClean="0"/>
              <a:t>Teorema 10: x*1 = x</a:t>
            </a:r>
          </a:p>
          <a:p>
            <a:r>
              <a:rPr lang="es-PA" b="1" dirty="0" smtClean="0">
                <a:solidFill>
                  <a:srgbClr val="FFC000"/>
                </a:solidFill>
              </a:rPr>
              <a:t>Teorema 11: x + 1 = 1</a:t>
            </a:r>
          </a:p>
          <a:p>
            <a:r>
              <a:rPr lang="es-PA" b="1" dirty="0" smtClean="0"/>
              <a:t>Teorema 12: x XOR 1 = !x</a:t>
            </a:r>
          </a:p>
          <a:p>
            <a:r>
              <a:rPr lang="es-PA" dirty="0" smtClean="0"/>
              <a:t>Teorema 13:  x*x = x</a:t>
            </a:r>
          </a:p>
          <a:p>
            <a:r>
              <a:rPr lang="es-PA" dirty="0" smtClean="0"/>
              <a:t>Teorema 14: x + x = x</a:t>
            </a:r>
          </a:p>
          <a:p>
            <a:r>
              <a:rPr lang="es-PA" b="1" dirty="0" smtClean="0"/>
              <a:t>Teorema 15: x XOR x = 0</a:t>
            </a:r>
          </a:p>
          <a:p>
            <a:r>
              <a:rPr lang="es-PA" b="1" dirty="0" smtClean="0"/>
              <a:t>Teorema 16: x*!x = 1</a:t>
            </a:r>
          </a:p>
          <a:p>
            <a:r>
              <a:rPr lang="es-PA" b="1" dirty="0" smtClean="0"/>
              <a:t>Teorema 17: x + !x = 1</a:t>
            </a:r>
          </a:p>
          <a:p>
            <a:r>
              <a:rPr lang="es-PA" b="1" dirty="0" smtClean="0"/>
              <a:t>Teorema 18: x XOR(!x) = 1 </a:t>
            </a:r>
          </a:p>
          <a:p>
            <a:endParaRPr lang="es-PA" b="1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50370" y="1673525"/>
            <a:ext cx="3841630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19: !!x = x</a:t>
            </a:r>
          </a:p>
          <a:p>
            <a:r>
              <a:rPr lang="es-PA" dirty="0" smtClean="0"/>
              <a:t>Teorema 20: !(</a:t>
            </a:r>
            <a:r>
              <a:rPr lang="es-PA" dirty="0" err="1" smtClean="0"/>
              <a:t>xy</a:t>
            </a:r>
            <a:r>
              <a:rPr lang="es-PA" dirty="0" smtClean="0"/>
              <a:t>) = !x + !y</a:t>
            </a:r>
          </a:p>
          <a:p>
            <a:r>
              <a:rPr lang="es-PA" dirty="0" smtClean="0"/>
              <a:t>Teorema 21: !(x + y) = !</a:t>
            </a:r>
            <a:r>
              <a:rPr lang="es-PA" dirty="0" err="1" smtClean="0"/>
              <a:t>x!y</a:t>
            </a:r>
            <a:endParaRPr lang="es-PA" dirty="0" smtClean="0"/>
          </a:p>
          <a:p>
            <a:r>
              <a:rPr lang="es-PA" b="1" dirty="0" smtClean="0"/>
              <a:t>Teorema 22: x + </a:t>
            </a:r>
            <a:r>
              <a:rPr lang="es-PA" b="1" dirty="0" err="1" smtClean="0"/>
              <a:t>xy</a:t>
            </a:r>
            <a:r>
              <a:rPr lang="es-PA" b="1" dirty="0" smtClean="0"/>
              <a:t> = x</a:t>
            </a:r>
          </a:p>
          <a:p>
            <a:r>
              <a:rPr lang="es-PA" b="1" dirty="0" smtClean="0"/>
              <a:t>Teorema 23: (x + y)(x + z) = x + </a:t>
            </a:r>
            <a:r>
              <a:rPr lang="es-PA" b="1" dirty="0" err="1" smtClean="0"/>
              <a:t>yz</a:t>
            </a:r>
            <a:endParaRPr lang="es-PA" b="1" dirty="0" smtClean="0"/>
          </a:p>
          <a:p>
            <a:r>
              <a:rPr lang="es-PA" b="1" dirty="0" smtClean="0">
                <a:solidFill>
                  <a:srgbClr val="FFC000"/>
                </a:solidFill>
              </a:rPr>
              <a:t>Teorema 24: x + !</a:t>
            </a:r>
            <a:r>
              <a:rPr lang="es-PA" b="1" dirty="0" err="1" smtClean="0">
                <a:solidFill>
                  <a:srgbClr val="FFC000"/>
                </a:solidFill>
              </a:rPr>
              <a:t>xy</a:t>
            </a:r>
            <a:r>
              <a:rPr lang="es-PA" b="1" dirty="0" smtClean="0">
                <a:solidFill>
                  <a:srgbClr val="FFC000"/>
                </a:solidFill>
              </a:rPr>
              <a:t> = x + y</a:t>
            </a:r>
          </a:p>
        </p:txBody>
      </p:sp>
    </p:spTree>
    <p:extLst>
      <p:ext uri="{BB962C8B-B14F-4D97-AF65-F5344CB8AC3E}">
        <p14:creationId xmlns:p14="http://schemas.microsoft.com/office/powerpoint/2010/main" val="15286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1" t="37302" r="32011" b="5710"/>
          <a:stretch/>
        </p:blipFill>
        <p:spPr>
          <a:xfrm>
            <a:off x="721833" y="2293258"/>
            <a:ext cx="6073908" cy="11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9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308127"/>
            <a:ext cx="5815493" cy="11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371200"/>
            <a:ext cx="4594020" cy="16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7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41" y="2183924"/>
            <a:ext cx="1371600" cy="186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16" y="2183924"/>
            <a:ext cx="8260264" cy="20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2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87886"/>
            <a:ext cx="2009775" cy="3800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3" y="2287886"/>
            <a:ext cx="7855084" cy="13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 K:  Herramienta gráfica para encontrar las sumas de productos o productos de suma</a:t>
            </a:r>
          </a:p>
          <a:p>
            <a:r>
              <a:rPr lang="es-PA" dirty="0" smtClean="0"/>
              <a:t>Celda:  la unidad más pequeña del mapa k</a:t>
            </a:r>
          </a:p>
          <a:p>
            <a:r>
              <a:rPr lang="es-PA" dirty="0" smtClean="0"/>
              <a:t>Celda adyacente:  aquella que posee una variable diferente a su otra celda.  !ABC y ABC son adyacentes.</a:t>
            </a:r>
          </a:p>
          <a:p>
            <a:r>
              <a:rPr lang="es-PA" dirty="0" smtClean="0"/>
              <a:t>Par:  un grupo de dos celdas adyacentes.  </a:t>
            </a:r>
            <a:r>
              <a:rPr lang="es-PA" b="1" dirty="0" smtClean="0"/>
              <a:t>Cancela una variable</a:t>
            </a:r>
          </a:p>
          <a:p>
            <a:r>
              <a:rPr lang="es-PA" dirty="0" err="1" smtClean="0"/>
              <a:t>Quad</a:t>
            </a:r>
            <a:r>
              <a:rPr lang="es-PA" dirty="0" smtClean="0"/>
              <a:t>:  un grupo de cuatro celdas adyacentes.  </a:t>
            </a:r>
            <a:r>
              <a:rPr lang="es-PA" b="1" dirty="0" smtClean="0"/>
              <a:t>Cancela dos variables</a:t>
            </a:r>
          </a:p>
          <a:p>
            <a:r>
              <a:rPr lang="es-PA" dirty="0" smtClean="0"/>
              <a:t>Octeto:  un grupo de seis celdas adyacentes.  </a:t>
            </a:r>
            <a:r>
              <a:rPr lang="es-PA" b="1" dirty="0" smtClean="0"/>
              <a:t>Cancela tres variables.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087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Mapas K</a:t>
            </a:r>
            <a:endParaRPr lang="en-US" b="1" dirty="0"/>
          </a:p>
        </p:txBody>
      </p:sp>
      <p:pic>
        <p:nvPicPr>
          <p:cNvPr id="1026" name="Picture 2" descr="Image result for mapa k de dos variabl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9"/>
          <a:stretch/>
        </p:blipFill>
        <p:spPr bwMode="auto">
          <a:xfrm>
            <a:off x="951512" y="2730510"/>
            <a:ext cx="2481504" cy="273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pa k de tres variabl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8"/>
          <a:stretch/>
        </p:blipFill>
        <p:spPr bwMode="auto">
          <a:xfrm>
            <a:off x="5106838" y="2434784"/>
            <a:ext cx="2122098" cy="339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pa k de cuatro vari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966" y="2434784"/>
            <a:ext cx="3094821" cy="30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Posibilidades de Agrupaciones en un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11" y="2202017"/>
            <a:ext cx="1945436" cy="177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14" y="2242146"/>
            <a:ext cx="1847850" cy="1971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931" y="2211531"/>
            <a:ext cx="2000250" cy="1952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748" y="2211531"/>
            <a:ext cx="4686300" cy="2276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10" y="4633069"/>
            <a:ext cx="2743200" cy="1971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706" y="4488006"/>
            <a:ext cx="22764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754884"/>
            <a:ext cx="2213974" cy="2196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91" y="2736426"/>
            <a:ext cx="2156065" cy="22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57425"/>
            <a:ext cx="6642353" cy="996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657955"/>
            <a:ext cx="2545664" cy="2850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915" y="3521283"/>
            <a:ext cx="4001069" cy="29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496835"/>
            <a:ext cx="1976320" cy="39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Términos “No Importa”:  Se puede tomar como más convenga, como un alto o un bajo</a:t>
            </a:r>
          </a:p>
          <a:p>
            <a:pPr lvl="1"/>
            <a:r>
              <a:rPr lang="es-PA" dirty="0" smtClean="0"/>
              <a:t>Ejemplo decodificador BCD a 2421</a:t>
            </a:r>
          </a:p>
          <a:p>
            <a:pPr lvl="1"/>
            <a:r>
              <a:rPr lang="es-PA" dirty="0" err="1" smtClean="0"/>
              <a:t>Terminos</a:t>
            </a:r>
            <a:r>
              <a:rPr lang="es-PA" dirty="0" smtClean="0"/>
              <a:t> de 10 en adelante no se usan y se pueden representar como no me importa en el mapa 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3403569"/>
            <a:ext cx="4991100" cy="319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39" y="3215648"/>
            <a:ext cx="3427922" cy="3378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267" y="4050824"/>
            <a:ext cx="25431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9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31235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4" y="1522529"/>
            <a:ext cx="11410967" cy="4895523"/>
          </a:xfrm>
        </p:spPr>
        <p:txBody>
          <a:bodyPr>
            <a:normAutofit/>
          </a:bodyPr>
          <a:lstStyle/>
          <a:p>
            <a:r>
              <a:rPr lang="es-PA" dirty="0" smtClean="0"/>
              <a:t>Estructuras concurrentes:  actúan como componentes separados y afecta a una estructura a la vez</a:t>
            </a:r>
          </a:p>
          <a:p>
            <a:r>
              <a:rPr lang="es-PA" dirty="0" smtClean="0"/>
              <a:t>Las señales asignan un puerto o un valor asociado a una expresión o constante</a:t>
            </a:r>
          </a:p>
          <a:p>
            <a:r>
              <a:rPr lang="es-PA" dirty="0" smtClean="0"/>
              <a:t>El orden de precedencia en VHDL se da por paréntesis</a:t>
            </a:r>
          </a:p>
          <a:p>
            <a:pPr lvl="1"/>
            <a:r>
              <a:rPr lang="es-PA" dirty="0" smtClean="0"/>
              <a:t>AND, OR, NOT tienen igual orden de </a:t>
            </a:r>
            <a:r>
              <a:rPr lang="es-PA" dirty="0" err="1" smtClean="0"/>
              <a:t>precendencia</a:t>
            </a:r>
            <a:endParaRPr lang="es-PA" dirty="0"/>
          </a:p>
          <a:p>
            <a:r>
              <a:rPr lang="en-US" dirty="0"/>
              <a:t>__signal &lt;= __expression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r>
              <a:rPr lang="pt-BR" dirty="0"/>
              <a:t>sum &lt;= (a xor b) xor c;</a:t>
            </a:r>
          </a:p>
          <a:p>
            <a:r>
              <a:rPr lang="en-US" dirty="0" err="1"/>
              <a:t>c_out</a:t>
            </a:r>
            <a:r>
              <a:rPr lang="en-US" dirty="0"/>
              <a:t> &lt;= ((a </a:t>
            </a:r>
            <a:r>
              <a:rPr lang="en-US" dirty="0" err="1"/>
              <a:t>xor</a:t>
            </a:r>
            <a:r>
              <a:rPr lang="en-US" dirty="0"/>
              <a:t> b) and </a:t>
            </a:r>
            <a:r>
              <a:rPr lang="en-US" dirty="0" err="1"/>
              <a:t>c_in</a:t>
            </a:r>
            <a:r>
              <a:rPr lang="en-US" dirty="0"/>
              <a:t>) or (a and b);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569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9198" y="1453517"/>
            <a:ext cx="7115013" cy="48955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label: WITH __expression SELECT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decoder implemented as a truth table (2 inputs, 4 outputs)</a:t>
            </a:r>
          </a:p>
          <a:p>
            <a:pPr marL="0" indent="0">
              <a:buNone/>
            </a:pPr>
            <a:r>
              <a:rPr lang="en-US" dirty="0"/>
              <a:t>—— d has been defined as STD_LOGIC_VECTOR (1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—— y has been defined as STD_LOGIC_VECTOR (3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WITH d SELECT</a:t>
            </a:r>
          </a:p>
          <a:p>
            <a:pPr marL="0" indent="0">
              <a:buNone/>
            </a:pPr>
            <a:r>
              <a:rPr lang="en-US" dirty="0"/>
              <a:t>y &lt;= “0001” WHEN “00”,</a:t>
            </a:r>
          </a:p>
          <a:p>
            <a:pPr marL="0" indent="0">
              <a:buNone/>
            </a:pPr>
            <a:r>
              <a:rPr lang="en-US" dirty="0"/>
              <a:t>“0010” WHEN “01”,</a:t>
            </a:r>
          </a:p>
          <a:p>
            <a:pPr marL="0" indent="0">
              <a:buNone/>
            </a:pPr>
            <a:r>
              <a:rPr lang="en-US" dirty="0"/>
              <a:t>“0100” WHEN “10”,</a:t>
            </a:r>
          </a:p>
          <a:p>
            <a:pPr marL="0" indent="0">
              <a:buNone/>
            </a:pPr>
            <a:r>
              <a:rPr lang="en-US" dirty="0"/>
              <a:t>“1000” WHEN “11”,</a:t>
            </a:r>
          </a:p>
          <a:p>
            <a:pPr marL="0" indent="0">
              <a:buNone/>
            </a:pPr>
            <a:r>
              <a:rPr lang="en-US" dirty="0"/>
              <a:t>“0000” WHEN others;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867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4876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0999549" cy="48955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__label: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priority encoder</a:t>
            </a:r>
          </a:p>
          <a:p>
            <a:pPr marL="0" indent="0">
              <a:buNone/>
            </a:pPr>
            <a:r>
              <a:rPr lang="en-US" dirty="0"/>
              <a:t>—— q defined as INTEGER RANGE 0 TO 7</a:t>
            </a:r>
          </a:p>
          <a:p>
            <a:pPr marL="0" indent="0">
              <a:buNone/>
            </a:pPr>
            <a:r>
              <a:rPr lang="en-US" dirty="0"/>
              <a:t>—— d defined as STD_LOGIC_VECTOR (7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encoder:</a:t>
            </a:r>
          </a:p>
          <a:p>
            <a:pPr marL="0" indent="0">
              <a:buNone/>
            </a:pPr>
            <a:r>
              <a:rPr lang="en-US" dirty="0"/>
              <a:t>q &lt;= 7 WHEN d(7)=‘1’ ELSE</a:t>
            </a:r>
          </a:p>
          <a:p>
            <a:pPr marL="0" indent="0">
              <a:buNone/>
            </a:pPr>
            <a:r>
              <a:rPr lang="en-US" dirty="0"/>
              <a:t>6 WHEN d(6)=‘1’ ELSE</a:t>
            </a:r>
          </a:p>
          <a:p>
            <a:pPr marL="0" indent="0">
              <a:buNone/>
            </a:pPr>
            <a:r>
              <a:rPr lang="en-US" dirty="0"/>
              <a:t>5 WHEN d(5)=‘1’ ELSE</a:t>
            </a:r>
          </a:p>
          <a:p>
            <a:pPr marL="0" indent="0">
              <a:buNone/>
            </a:pPr>
            <a:r>
              <a:rPr lang="en-US" dirty="0"/>
              <a:t>4 WHEN d(4)=‘1’ ELSE</a:t>
            </a:r>
          </a:p>
          <a:p>
            <a:pPr marL="0" indent="0">
              <a:buNone/>
            </a:pPr>
            <a:r>
              <a:rPr lang="en-US" dirty="0"/>
              <a:t>3 WHEN d(3)=‘1’ ELSE</a:t>
            </a:r>
          </a:p>
          <a:p>
            <a:pPr marL="0" indent="0">
              <a:buNone/>
            </a:pPr>
            <a:r>
              <a:rPr lang="en-US" dirty="0"/>
              <a:t>2 WHEN d(2)=‘1’ ELSE</a:t>
            </a:r>
          </a:p>
          <a:p>
            <a:pPr marL="0" indent="0">
              <a:buNone/>
            </a:pPr>
            <a:r>
              <a:rPr lang="en-US" dirty="0"/>
              <a:t>1 WHEN d(1)=‘1’ ELSE</a:t>
            </a:r>
          </a:p>
          <a:p>
            <a:pPr marL="0" indent="0">
              <a:buNone/>
            </a:pPr>
            <a:r>
              <a:rPr lang="en-US" dirty="0"/>
              <a:t>0;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57820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9170749" cy="4895523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Componentes:  Se usa dentro de un archivo VHDL para llamar a otro archivo VHDL (entidad)</a:t>
            </a:r>
          </a:p>
          <a:p>
            <a:pPr lvl="1"/>
            <a:r>
              <a:rPr lang="es-PA" dirty="0" smtClean="0"/>
              <a:t>Usualmente lo usamos para definir la entidad</a:t>
            </a:r>
          </a:p>
          <a:p>
            <a:pPr lvl="1"/>
            <a:r>
              <a:rPr lang="es-PA" dirty="0" smtClean="0"/>
              <a:t>Se puede usar para llamar mas archivos dentro del archivo</a:t>
            </a:r>
            <a:endParaRPr lang="en-US" dirty="0" smtClean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COMPONENT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string := __</a:t>
            </a:r>
            <a:r>
              <a:rPr lang="en-US" dirty="0" err="1"/>
              <a:t>default_value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integer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__input name, __</a:t>
            </a:r>
            <a:r>
              <a:rPr lang="en-US" dirty="0" err="1"/>
              <a:t>input_name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bidir</a:t>
            </a:r>
            <a:r>
              <a:rPr lang="en-US" dirty="0"/>
              <a:t> name, __</a:t>
            </a:r>
            <a:r>
              <a:rPr lang="en-US" dirty="0" err="1"/>
              <a:t>bidir_name</a:t>
            </a:r>
            <a:r>
              <a:rPr lang="en-US" dirty="0"/>
              <a:t> : INOUT STD_LOGIC;</a:t>
            </a:r>
          </a:p>
          <a:p>
            <a:pPr marL="0" indent="0">
              <a:buNone/>
            </a:pPr>
            <a:r>
              <a:rPr lang="en-US" dirty="0"/>
              <a:t>__output name, __</a:t>
            </a:r>
            <a:r>
              <a:rPr lang="en-US" dirty="0" err="1"/>
              <a:t>output_name</a:t>
            </a:r>
            <a:r>
              <a:rPr lang="en-US" dirty="0"/>
              <a:t> : OUT STD_LOGIC);</a:t>
            </a:r>
          </a:p>
          <a:p>
            <a:pPr marL="0" indent="0">
              <a:buNone/>
            </a:pPr>
            <a:r>
              <a:rPr lang="en-US" dirty="0"/>
              <a:t>END COMPONENT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435970" y="1853248"/>
            <a:ext cx="4662283" cy="4478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adder OF add4pa IS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a, b, </a:t>
            </a:r>
            <a:r>
              <a:rPr lang="en-US" dirty="0" err="1"/>
              <a:t>c_in</a:t>
            </a:r>
            <a:r>
              <a:rPr lang="en-US" dirty="0"/>
              <a:t> : IN BIT;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, sum : OUT BIT);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/>
              <a:t>SIGNAL c : BIT_VECTOR (3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statements</a:t>
            </a:r>
          </a:p>
          <a:p>
            <a:pPr marL="0" indent="0">
              <a:buNone/>
            </a:pPr>
            <a:r>
              <a:rPr lang="en-US" dirty="0"/>
              <a:t>END adder;</a:t>
            </a:r>
            <a:endParaRPr lang="es-PA" dirty="0" smtClean="0"/>
          </a:p>
          <a:p>
            <a:pPr marL="0" indent="0">
              <a:buFont typeface="Wingdings 3" charset="2"/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418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344606" cy="4895523"/>
          </a:xfrm>
        </p:spPr>
        <p:txBody>
          <a:bodyPr>
            <a:normAutofit/>
          </a:bodyPr>
          <a:lstStyle/>
          <a:p>
            <a:r>
              <a:rPr lang="es-PA" dirty="0" err="1" smtClean="0"/>
              <a:t>Instantaniamiento</a:t>
            </a:r>
            <a:r>
              <a:rPr lang="es-PA" dirty="0" smtClean="0"/>
              <a:t> de Componentes:  Se realiza con PORT MAP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 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462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5150839" cy="52923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—— Four Component Instantiation Statements</a:t>
            </a:r>
          </a:p>
          <a:p>
            <a:pPr marL="0" indent="0">
              <a:buNone/>
            </a:pPr>
            <a:r>
              <a:rPr lang="en-US" dirty="0"/>
              <a:t>—— Explicit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a(1),</a:t>
            </a:r>
          </a:p>
          <a:p>
            <a:pPr marL="0" indent="0">
              <a:buNone/>
            </a:pPr>
            <a:r>
              <a:rPr lang="en-US" dirty="0"/>
              <a:t>b =&gt; b(1),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c0,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/>
              <a:t>sum =&gt;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a(2),</a:t>
            </a:r>
          </a:p>
          <a:p>
            <a:pPr marL="0" indent="0">
              <a:buNone/>
            </a:pPr>
            <a:r>
              <a:rPr lang="en-US" dirty="0"/>
              <a:t>b =&gt; b(2),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/>
              <a:t>sum =&gt;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a(3</a:t>
            </a:r>
            <a:r>
              <a:rPr lang="en-US" dirty="0" smtClean="0"/>
              <a:t>),</a:t>
            </a:r>
            <a:endParaRPr lang="en-U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67017" y="1436263"/>
            <a:ext cx="5150839" cy="529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b =&gt; b(3),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/>
              <a:t>sum =&gt;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a(4),</a:t>
            </a:r>
          </a:p>
          <a:p>
            <a:pPr marL="0" indent="0">
              <a:buNone/>
            </a:pPr>
            <a:r>
              <a:rPr lang="en-US" dirty="0"/>
              <a:t>b =&gt; b(4),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c4,</a:t>
            </a:r>
          </a:p>
          <a:p>
            <a:pPr marL="0" indent="0">
              <a:buNone/>
            </a:pPr>
            <a:r>
              <a:rPr lang="en-US" dirty="0"/>
              <a:t>sum =&gt; sum (4));</a:t>
            </a:r>
          </a:p>
          <a:p>
            <a:pPr marL="0" indent="0">
              <a:buNone/>
            </a:pPr>
            <a:r>
              <a:rPr lang="en-US" dirty="0"/>
              <a:t>—— Four component instantiations</a:t>
            </a:r>
          </a:p>
          <a:p>
            <a:pPr marL="0" indent="0">
              <a:buNone/>
            </a:pPr>
            <a:r>
              <a:rPr lang="en-US" dirty="0"/>
              <a:t>—— Implicit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r>
              <a:rPr lang="en-US" dirty="0"/>
              <a:t> PORT MAP (a(1), b(1), c0, c(1),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r>
              <a:rPr lang="en-US" dirty="0"/>
              <a:t> PORT MAP (a(2), b(2), c(1), c(2),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r>
              <a:rPr lang="en-US" dirty="0"/>
              <a:t> PORT MAP (a(3), b(3), c(2), c(3),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r>
              <a:rPr lang="en-US" dirty="0"/>
              <a:t> PORT MAP (a(4), b(4), c(3), c4, sum(4));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6549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 fontScale="85000" lnSpcReduction="20000"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defined in entity declaration of component file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 smtClean="0"/>
              <a:t>parameter_name</a:t>
            </a:r>
            <a:r>
              <a:rPr lang="en-US" dirty="0" smtClean="0"/>
              <a:t> : type := __</a:t>
            </a:r>
            <a:r>
              <a:rPr lang="en-US" dirty="0" err="1" smtClean="0"/>
              <a:t>default_value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entity name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Component declaration in top-level file also has generic clause.</a:t>
            </a:r>
          </a:p>
          <a:p>
            <a:pPr marL="0" indent="0">
              <a:buNone/>
            </a:pPr>
            <a:r>
              <a:rPr lang="en-US" dirty="0"/>
              <a:t>—— Default values of parameters not specified.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component_name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type;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</p:txBody>
      </p:sp>
    </p:spTree>
    <p:extLst>
      <p:ext uri="{BB962C8B-B14F-4D97-AF65-F5344CB8AC3E}">
        <p14:creationId xmlns:p14="http://schemas.microsoft.com/office/powerpoint/2010/main" val="5039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specified in generic map in component instantiation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(port instantiations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4331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430870" cy="55209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—— Component: behaviorally defined shift register</a:t>
            </a:r>
          </a:p>
          <a:p>
            <a:pPr marL="0" indent="0">
              <a:buNone/>
            </a:pPr>
            <a:r>
              <a:rPr lang="en-US" dirty="0"/>
              <a:t>—— with default width of 4.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 (width : POSITIVE := 4);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BUFFER STD_LOGIC_VECTOR(width-1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srt_bhv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err="1"/>
              <a:t>right_shift</a:t>
            </a:r>
            <a:r>
              <a:rPr lang="en-US" dirty="0"/>
              <a:t> of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  PROCESS </a:t>
            </a:r>
            <a:r>
              <a:rPr lang="en-US" dirty="0"/>
              <a:t>(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BEGIN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IF </a:t>
            </a:r>
            <a:r>
              <a:rPr lang="en-US" dirty="0"/>
              <a:t>(</a:t>
            </a:r>
            <a:r>
              <a:rPr lang="en-US" dirty="0" err="1"/>
              <a:t>clk’EVENT</a:t>
            </a:r>
            <a:r>
              <a:rPr lang="en-US" dirty="0"/>
              <a:t> and </a:t>
            </a:r>
            <a:r>
              <a:rPr lang="en-US" dirty="0" err="1"/>
              <a:t>clk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 smtClean="0"/>
              <a:t>    q(width-1 </a:t>
            </a:r>
            <a:r>
              <a:rPr lang="en-US" dirty="0" err="1"/>
              <a:t>downto</a:t>
            </a:r>
            <a:r>
              <a:rPr lang="en-US" dirty="0"/>
              <a:t> 0) &lt;= serial in &amp; q(width-1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IF;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PROCESS;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858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427549" cy="55209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—— srt8_bhv.vhd</a:t>
            </a:r>
          </a:p>
          <a:p>
            <a:pPr marL="0" indent="0">
              <a:buNone/>
            </a:pPr>
            <a:r>
              <a:rPr lang="en-US" dirty="0"/>
              <a:t>—— 8-bit shift register that instantiates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LIBRARY </a:t>
            </a:r>
            <a:r>
              <a:rPr lang="en-US" dirty="0" err="1"/>
              <a:t>ieee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USE ieee.std_logic_1164.ALL;</a:t>
            </a:r>
          </a:p>
          <a:p>
            <a:pPr marL="0" indent="0">
              <a:buNone/>
            </a:pPr>
            <a:r>
              <a:rPr lang="en-US" dirty="0"/>
              <a:t>ENTITY srt8_bhv IS</a:t>
            </a:r>
          </a:p>
          <a:p>
            <a:pPr marL="0" indent="0">
              <a:buNone/>
            </a:pPr>
            <a:r>
              <a:rPr lang="en-US" dirty="0" smtClean="0"/>
              <a:t>PORT(</a:t>
            </a:r>
            <a:r>
              <a:rPr lang="en-US" dirty="0" err="1" smtClean="0"/>
              <a:t>data_in</a:t>
            </a:r>
            <a:r>
              <a:rPr lang="en-US" dirty="0"/>
              <a:t>, clock : IN STD_LOGIC;</a:t>
            </a:r>
          </a:p>
          <a:p>
            <a:pPr marL="0" indent="0">
              <a:buNone/>
            </a:pPr>
            <a:r>
              <a:rPr lang="en-US" dirty="0" smtClean="0"/>
              <a:t>          </a:t>
            </a:r>
            <a:r>
              <a:rPr lang="en-US" dirty="0" err="1" smtClean="0"/>
              <a:t>qo</a:t>
            </a:r>
            <a:r>
              <a:rPr lang="en-US" dirty="0" smtClean="0"/>
              <a:t> </a:t>
            </a:r>
            <a:r>
              <a:rPr lang="en-US" dirty="0"/>
              <a:t>: BUFFER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srt8_bhv;</a:t>
            </a:r>
          </a:p>
          <a:p>
            <a:pPr marL="0" indent="0">
              <a:buNone/>
            </a:pPr>
            <a:r>
              <a:rPr lang="en-US" dirty="0"/>
              <a:t>ARCHITECTURE right shift of srt8_bhv IS</a:t>
            </a:r>
          </a:p>
          <a:p>
            <a:pPr marL="0" indent="0">
              <a:buNone/>
            </a:pPr>
            <a:r>
              <a:rPr lang="en-US" dirty="0"/>
              <a:t>—— component declaration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(width : POSITIVE);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OUT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814868" y="1152983"/>
            <a:ext cx="5271609" cy="5520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 smtClean="0"/>
              <a:t>BEGIN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—— component instantiation</a:t>
            </a:r>
          </a:p>
          <a:p>
            <a:pPr marL="0" indent="0">
              <a:buNone/>
            </a:pPr>
            <a:r>
              <a:rPr lang="en-US" dirty="0"/>
              <a:t>Shift_right_8: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(width=&gt; 8)</a:t>
            </a:r>
          </a:p>
          <a:p>
            <a:pPr marL="0" indent="0">
              <a:buNone/>
            </a:pPr>
            <a:r>
              <a:rPr lang="en-US" dirty="0"/>
              <a:t>PORT MAP (</a:t>
            </a:r>
            <a:r>
              <a:rPr lang="en-US" dirty="0" err="1"/>
              <a:t>serial_in</a:t>
            </a:r>
            <a:r>
              <a:rPr lang="en-US" dirty="0"/>
              <a:t> =&gt; </a:t>
            </a:r>
            <a:r>
              <a:rPr lang="en-US" dirty="0" err="1"/>
              <a:t>data_in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clk</a:t>
            </a:r>
            <a:r>
              <a:rPr lang="en-US" dirty="0"/>
              <a:t> =&gt; clock,</a:t>
            </a:r>
          </a:p>
          <a:p>
            <a:pPr marL="0" indent="0">
              <a:buNone/>
            </a:pPr>
            <a:r>
              <a:rPr lang="en-US" dirty="0"/>
              <a:t>q =&gt; </a:t>
            </a:r>
            <a:r>
              <a:rPr lang="en-US" dirty="0" err="1"/>
              <a:t>qo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62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255021" cy="5520906"/>
          </a:xfrm>
        </p:spPr>
        <p:txBody>
          <a:bodyPr>
            <a:normAutofit/>
          </a:bodyPr>
          <a:lstStyle/>
          <a:p>
            <a:r>
              <a:rPr lang="en-US" dirty="0" smtClean="0"/>
              <a:t>Generate:  para </a:t>
            </a:r>
            <a:r>
              <a:rPr lang="en-US" dirty="0" err="1" smtClean="0"/>
              <a:t>crear</a:t>
            </a:r>
            <a:r>
              <a:rPr lang="en-US" dirty="0" smtClean="0"/>
              <a:t> multiples </a:t>
            </a:r>
            <a:r>
              <a:rPr lang="en-US" dirty="0" err="1" smtClean="0"/>
              <a:t>instancias</a:t>
            </a:r>
            <a:r>
              <a:rPr lang="en-US" dirty="0" smtClean="0"/>
              <a:t> de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hardware </a:t>
            </a:r>
            <a:r>
              <a:rPr lang="en-US" dirty="0" err="1" smtClean="0"/>
              <a:t>en</a:t>
            </a:r>
            <a:r>
              <a:rPr lang="en-US" dirty="0" smtClean="0"/>
              <a:t> particular.  </a:t>
            </a:r>
          </a:p>
          <a:p>
            <a:pPr lvl="1"/>
            <a:r>
              <a:rPr lang="es-PA" dirty="0" smtClean="0"/>
              <a:t>Utiliza índices, repeticiones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generate_label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FOR __</a:t>
            </a:r>
            <a:r>
              <a:rPr lang="en-US" dirty="0" err="1"/>
              <a:t>index_variable</a:t>
            </a:r>
            <a:r>
              <a:rPr lang="en-US" dirty="0"/>
              <a:t> IN __range GENERATE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GENERATE</a:t>
            </a:r>
            <a:r>
              <a:rPr lang="en-US" dirty="0" smtClean="0"/>
              <a:t>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52226" y="1207698"/>
            <a:ext cx="6107502" cy="5520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Instantiate four full adders</a:t>
            </a:r>
          </a:p>
          <a:p>
            <a:pPr marL="0" indent="0">
              <a:buNone/>
            </a:pPr>
            <a:r>
              <a:rPr lang="en-US" dirty="0"/>
              <a:t>adders: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1 to 4 GENERATE</a:t>
            </a:r>
          </a:p>
          <a:p>
            <a:pPr marL="0" indent="0">
              <a:buNone/>
            </a:pPr>
            <a:r>
              <a:rPr lang="en-US" dirty="0"/>
              <a:t>adder: </a:t>
            </a:r>
            <a:r>
              <a:rPr lang="en-US" dirty="0" err="1"/>
              <a:t>full_add</a:t>
            </a:r>
            <a:r>
              <a:rPr lang="en-US" dirty="0"/>
              <a:t> PORT MAP (a(</a:t>
            </a:r>
            <a:r>
              <a:rPr lang="en-US" dirty="0" err="1"/>
              <a:t>i</a:t>
            </a:r>
            <a:r>
              <a:rPr lang="en-US" dirty="0"/>
              <a:t>), b(</a:t>
            </a:r>
            <a:r>
              <a:rPr lang="en-US" dirty="0" err="1"/>
              <a:t>i</a:t>
            </a:r>
            <a:r>
              <a:rPr lang="en-US" dirty="0"/>
              <a:t>), c(i-1), c(</a:t>
            </a:r>
            <a:r>
              <a:rPr lang="en-US" dirty="0" err="1"/>
              <a:t>i</a:t>
            </a:r>
            <a:r>
              <a:rPr lang="en-US" dirty="0"/>
              <a:t>), sum(</a:t>
            </a:r>
            <a:r>
              <a:rPr lang="en-US" dirty="0" err="1"/>
              <a:t>i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</a:p>
          <a:p>
            <a:pPr marL="0" indent="0">
              <a:buNone/>
            </a:pPr>
            <a:r>
              <a:rPr lang="en-US" dirty="0"/>
              <a:t>—— Instantiate four latches from MAX+PLUS II primitives</a:t>
            </a:r>
          </a:p>
          <a:p>
            <a:pPr marL="0" indent="0">
              <a:buNone/>
            </a:pPr>
            <a:r>
              <a:rPr lang="en-US" dirty="0"/>
              <a:t>—— Requires the statements LIBRARY </a:t>
            </a:r>
            <a:r>
              <a:rPr lang="en-US" dirty="0" err="1"/>
              <a:t>altera</a:t>
            </a:r>
            <a:r>
              <a:rPr lang="en-US" dirty="0"/>
              <a:t>; and</a:t>
            </a:r>
          </a:p>
          <a:p>
            <a:pPr marL="0" indent="0">
              <a:buNone/>
            </a:pPr>
            <a:r>
              <a:rPr lang="en-US" dirty="0"/>
              <a:t>—— USE </a:t>
            </a:r>
            <a:r>
              <a:rPr lang="en-US" dirty="0" err="1"/>
              <a:t>altera.maxplus.ALL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latch4: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3 </a:t>
            </a:r>
            <a:r>
              <a:rPr lang="en-US" dirty="0" err="1"/>
              <a:t>downto</a:t>
            </a:r>
            <a:r>
              <a:rPr lang="en-US" dirty="0"/>
              <a:t> 0 GENERATE</a:t>
            </a:r>
          </a:p>
          <a:p>
            <a:pPr marL="0" indent="0">
              <a:buNone/>
            </a:pPr>
            <a:r>
              <a:rPr lang="en-US" dirty="0" err="1"/>
              <a:t>latch_primitive</a:t>
            </a:r>
            <a:r>
              <a:rPr lang="en-US" dirty="0"/>
              <a:t>: latch</a:t>
            </a:r>
          </a:p>
          <a:p>
            <a:pPr marL="0" indent="0">
              <a:buNone/>
            </a:pPr>
            <a:r>
              <a:rPr lang="sv-SE" dirty="0"/>
              <a:t>PORT MAP (d =&gt; d_in(i), ena =&gt; enable, q =&gt; q_out (i));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5285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err="1" smtClean="0"/>
              <a:t>Process</a:t>
            </a:r>
            <a:r>
              <a:rPr lang="es-PA" dirty="0" smtClean="0"/>
              <a:t>:  es una sentencia concurrente, pero lo que ocurre internamente es secuencial.</a:t>
            </a:r>
          </a:p>
          <a:p>
            <a:pPr lvl="1"/>
            <a:r>
              <a:rPr lang="es-PA" dirty="0" smtClean="0"/>
              <a:t>Lo utilizamos para procesar señales importantes</a:t>
            </a:r>
          </a:p>
          <a:p>
            <a:pPr lvl="2"/>
            <a:r>
              <a:rPr lang="es-PA" dirty="0" smtClean="0"/>
              <a:t>Reloj, eventos, alguna señal prioritaria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END PROCESS __</a:t>
            </a:r>
            <a:r>
              <a:rPr lang="en-US" dirty="0" err="1"/>
              <a:t>process_label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D latch</a:t>
            </a:r>
          </a:p>
          <a:p>
            <a:pPr marL="0" indent="0">
              <a:buNone/>
            </a:pPr>
            <a:r>
              <a:rPr lang="en-US" dirty="0"/>
              <a:t>PROCESS (</a:t>
            </a:r>
            <a:r>
              <a:rPr lang="en-US" dirty="0" err="1"/>
              <a:t>en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en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/>
              <a:t>q &lt;= d;</a:t>
            </a:r>
          </a:p>
          <a:p>
            <a:pPr marL="0" indent="0">
              <a:buNone/>
            </a:pPr>
            <a:r>
              <a:rPr lang="en-US" dirty="0"/>
              <a:t>END IF;</a:t>
            </a:r>
          </a:p>
          <a:p>
            <a:pPr marL="0" indent="0">
              <a:buNone/>
            </a:pPr>
            <a:r>
              <a:rPr lang="en-US" dirty="0"/>
              <a:t>END PROCESS;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78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[Sistemas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Sistemas Numéricos</a:t>
            </a:r>
          </a:p>
          <a:p>
            <a:pPr lvl="1"/>
            <a:r>
              <a:rPr lang="es-PA" dirty="0" smtClean="0"/>
              <a:t>Binario </a:t>
            </a:r>
          </a:p>
          <a:p>
            <a:pPr lvl="2"/>
            <a:r>
              <a:rPr lang="es-PA" dirty="0" smtClean="0"/>
              <a:t>Dos posibilidades (‘0’ </a:t>
            </a:r>
            <a:r>
              <a:rPr lang="es-PA" dirty="0" err="1" smtClean="0"/>
              <a:t>ó</a:t>
            </a:r>
            <a:r>
              <a:rPr lang="es-PA" dirty="0" smtClean="0"/>
              <a:t> ‘1’)</a:t>
            </a:r>
          </a:p>
          <a:p>
            <a:pPr lvl="1"/>
            <a:r>
              <a:rPr lang="es-PA" dirty="0" smtClean="0"/>
              <a:t>Octal</a:t>
            </a:r>
          </a:p>
          <a:p>
            <a:pPr lvl="2"/>
            <a:r>
              <a:rPr lang="es-PA" dirty="0" smtClean="0"/>
              <a:t>Ocho posibilidades (‘0’, ‘1’, ‘2’, ‘3’, ‘4’, … ‘7’)</a:t>
            </a:r>
          </a:p>
          <a:p>
            <a:pPr lvl="1"/>
            <a:r>
              <a:rPr lang="es-PA" dirty="0" smtClean="0"/>
              <a:t>Decimal</a:t>
            </a:r>
          </a:p>
          <a:p>
            <a:pPr lvl="2"/>
            <a:r>
              <a:rPr lang="es-PA" dirty="0" smtClean="0"/>
              <a:t>Diez posibilidades (‘0’, ‘1’, ‘2’, … , ‘9’)</a:t>
            </a:r>
          </a:p>
          <a:p>
            <a:pPr lvl="1"/>
            <a:r>
              <a:rPr lang="es-PA" dirty="0" smtClean="0"/>
              <a:t>Hexadecimal</a:t>
            </a:r>
          </a:p>
          <a:p>
            <a:pPr lvl="2"/>
            <a:r>
              <a:rPr lang="es-PA" dirty="0" err="1" smtClean="0"/>
              <a:t>Dieciseis</a:t>
            </a:r>
            <a:r>
              <a:rPr lang="es-PA" dirty="0" smtClean="0"/>
              <a:t> </a:t>
            </a:r>
            <a:r>
              <a:rPr lang="es-PA" dirty="0" err="1" smtClean="0"/>
              <a:t>posibilidaes</a:t>
            </a:r>
            <a:r>
              <a:rPr lang="es-PA" dirty="0" smtClean="0"/>
              <a:t> (‘0’, … ‘9’, ‘A’, ‘B’, ‘C’, ‘D’, ‘E’, ‘F’)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037" y="1532139"/>
            <a:ext cx="3238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6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Estructuras secuenciales</a:t>
            </a:r>
            <a:r>
              <a:rPr lang="en-US" dirty="0" smtClean="0"/>
              <a:t>:  </a:t>
            </a:r>
            <a:r>
              <a:rPr lang="en-US" dirty="0" err="1" smtClean="0"/>
              <a:t>Aquellas</a:t>
            </a:r>
            <a:r>
              <a:rPr lang="en-US" dirty="0" smtClean="0"/>
              <a:t> que el </a:t>
            </a:r>
            <a:r>
              <a:rPr lang="en-US" dirty="0" err="1" smtClean="0"/>
              <a:t>orden</a:t>
            </a:r>
            <a:r>
              <a:rPr lang="en-US" dirty="0" smtClean="0"/>
              <a:t> de </a:t>
            </a:r>
            <a:r>
              <a:rPr lang="en-US" dirty="0" err="1" smtClean="0"/>
              <a:t>ejecución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las </a:t>
            </a:r>
            <a:r>
              <a:rPr lang="en-US" dirty="0" err="1" smtClean="0"/>
              <a:t>operaciones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Para implementar circuitos secuenciales como </a:t>
            </a:r>
            <a:r>
              <a:rPr lang="es-PA" dirty="0" err="1" smtClean="0"/>
              <a:t>latch</a:t>
            </a:r>
            <a:r>
              <a:rPr lang="es-PA" dirty="0" smtClean="0"/>
              <a:t>, contadores, registros de corrimiento, FSM</a:t>
            </a:r>
            <a:endParaRPr lang="es-PA" dirty="0"/>
          </a:p>
          <a:p>
            <a:r>
              <a:rPr lang="es-PA" dirty="0" smtClean="0"/>
              <a:t>IF:  ejecuta uno o mas estados si la condición entre ella se cumple</a:t>
            </a:r>
          </a:p>
          <a:p>
            <a:pPr marL="0" indent="0">
              <a:buNone/>
            </a:pPr>
            <a:r>
              <a:rPr lang="en-US" dirty="0"/>
              <a:t>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2608228"/>
            <a:ext cx="7619999" cy="42497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PROCESS (reset, load, clock)</a:t>
            </a:r>
          </a:p>
          <a:p>
            <a:pPr marL="0" indent="0">
              <a:buNone/>
            </a:pPr>
            <a:r>
              <a:rPr lang="en-US" dirty="0"/>
              <a:t>VARIABLE count INTEGER RANGE 0 TO 255;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(reset = ‘0’) THEN</a:t>
            </a:r>
          </a:p>
          <a:p>
            <a:pPr marL="0" indent="0">
              <a:buNone/>
            </a:pPr>
            <a:r>
              <a:rPr lang="en-US" dirty="0"/>
              <a:t>q &lt;= 0;</a:t>
            </a:r>
          </a:p>
          <a:p>
            <a:pPr marL="0" indent="0">
              <a:buNone/>
            </a:pPr>
            <a:r>
              <a:rPr lang="en-US" dirty="0"/>
              <a:t>ELSIF (reset = ‘1’ and load = ‘0’) THEN</a:t>
            </a:r>
          </a:p>
          <a:p>
            <a:pPr marL="0" indent="0">
              <a:buNone/>
            </a:pPr>
            <a:r>
              <a:rPr lang="en-US" dirty="0"/>
              <a:t>q &lt;= p;</a:t>
            </a:r>
          </a:p>
          <a:p>
            <a:pPr marL="0" indent="0">
              <a:buNone/>
            </a:pPr>
            <a:r>
              <a:rPr lang="en-US" dirty="0"/>
              <a:t>ELSIF (</a:t>
            </a:r>
            <a:r>
              <a:rPr lang="en-US" dirty="0" err="1"/>
              <a:t>clock’EVENT</a:t>
            </a:r>
            <a:r>
              <a:rPr lang="en-US" dirty="0"/>
              <a:t> and clock = ‘1’) </a:t>
            </a:r>
            <a:r>
              <a:rPr lang="en-US" dirty="0" smtClean="0"/>
              <a:t>THEN – rising edge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count := count + 1;</a:t>
            </a:r>
          </a:p>
          <a:p>
            <a:pPr marL="0" indent="0">
              <a:buNone/>
            </a:pPr>
            <a:r>
              <a:rPr lang="en-US" dirty="0"/>
              <a:t>q &lt;= count;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387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smtClean="0"/>
              <a:t>Case:  se usa para evaluar varias condiciones con una expresión</a:t>
            </a:r>
          </a:p>
          <a:p>
            <a:pPr marL="0" indent="0">
              <a:buNone/>
            </a:pPr>
            <a:r>
              <a:rPr lang="en-US" dirty="0"/>
              <a:t>CASE __expression IS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OTHERS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1621766"/>
            <a:ext cx="7619999" cy="5236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—— Case evaluates 2-bit value of s and assigns</a:t>
            </a:r>
          </a:p>
          <a:p>
            <a:pPr marL="0" indent="0">
              <a:buNone/>
            </a:pPr>
            <a:r>
              <a:rPr lang="en-US" dirty="0"/>
              <a:t>—— 4-bit values of x and y accordingly</a:t>
            </a:r>
          </a:p>
          <a:p>
            <a:pPr marL="0" indent="0">
              <a:buNone/>
            </a:pPr>
            <a:r>
              <a:rPr lang="en-US" dirty="0"/>
              <a:t>—— Default case (others) required if using STD_LOGIC</a:t>
            </a:r>
          </a:p>
          <a:p>
            <a:pPr marL="0" indent="0">
              <a:buNone/>
            </a:pPr>
            <a:r>
              <a:rPr lang="en-US" dirty="0"/>
              <a:t>CASE s IS</a:t>
            </a:r>
          </a:p>
          <a:p>
            <a:pPr marL="0" indent="0">
              <a:buNone/>
            </a:pPr>
            <a:r>
              <a:rPr lang="en-US" dirty="0"/>
              <a:t>WHEN “00” </a:t>
            </a:r>
            <a:r>
              <a:rPr lang="en-US" dirty="0" smtClean="0"/>
              <a:t>=&gt;  y </a:t>
            </a:r>
            <a:r>
              <a:rPr lang="en-US" dirty="0"/>
              <a:t>&lt;= “0001”;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“1110”;</a:t>
            </a:r>
          </a:p>
          <a:p>
            <a:pPr marL="0" indent="0">
              <a:buNone/>
            </a:pPr>
            <a:r>
              <a:rPr lang="en-US" dirty="0"/>
              <a:t>WHEN “01” </a:t>
            </a:r>
            <a:r>
              <a:rPr lang="en-US" dirty="0" smtClean="0"/>
              <a:t>=&gt;  y </a:t>
            </a:r>
            <a:r>
              <a:rPr lang="en-US" dirty="0"/>
              <a:t>&lt;= “0010”;</a:t>
            </a:r>
          </a:p>
          <a:p>
            <a:pPr marL="0" indent="0">
              <a:buNone/>
            </a:pPr>
            <a:r>
              <a:rPr lang="en-US" dirty="0" smtClean="0"/>
              <a:t>                          x </a:t>
            </a:r>
            <a:r>
              <a:rPr lang="en-US" dirty="0"/>
              <a:t>&lt;= “1101”;</a:t>
            </a:r>
          </a:p>
          <a:p>
            <a:pPr marL="0" indent="0">
              <a:buNone/>
            </a:pPr>
            <a:r>
              <a:rPr lang="en-US" dirty="0"/>
              <a:t>WHEN “10” </a:t>
            </a:r>
            <a:r>
              <a:rPr lang="en-US" dirty="0" smtClean="0"/>
              <a:t>=&gt;  y </a:t>
            </a:r>
            <a:r>
              <a:rPr lang="en-US" dirty="0"/>
              <a:t>&lt;= “0100”;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“1011”;</a:t>
            </a:r>
          </a:p>
          <a:p>
            <a:pPr marL="0" indent="0">
              <a:buNone/>
            </a:pPr>
            <a:r>
              <a:rPr lang="en-US" dirty="0"/>
              <a:t>WHEN “11” </a:t>
            </a:r>
            <a:r>
              <a:rPr lang="en-US" dirty="0" smtClean="0"/>
              <a:t>=&gt;  y </a:t>
            </a:r>
            <a:r>
              <a:rPr lang="en-US" dirty="0"/>
              <a:t>&lt;= “1000”;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“0111”;</a:t>
            </a:r>
          </a:p>
          <a:p>
            <a:pPr marL="0" indent="0">
              <a:buNone/>
            </a:pPr>
            <a:r>
              <a:rPr lang="en-US" dirty="0"/>
              <a:t>WHEN others </a:t>
            </a:r>
            <a:r>
              <a:rPr lang="en-US" dirty="0" smtClean="0"/>
              <a:t>=&gt;  y </a:t>
            </a:r>
            <a:r>
              <a:rPr lang="en-US" dirty="0"/>
              <a:t>&lt;= “0000</a:t>
            </a:r>
            <a:r>
              <a:rPr lang="en-US" dirty="0" smtClean="0"/>
              <a:t>”;</a:t>
            </a:r>
          </a:p>
          <a:p>
            <a:pPr marL="0" indent="0">
              <a:buNone/>
            </a:pPr>
            <a:r>
              <a:rPr lang="en-US" dirty="0" smtClean="0"/>
              <a:t>                             x </a:t>
            </a:r>
            <a:r>
              <a:rPr lang="en-US" dirty="0"/>
              <a:t>&lt;= “1111”;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14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—— This case evaluates the state variable “sequence”</a:t>
            </a:r>
          </a:p>
          <a:p>
            <a:pPr marL="0" indent="0">
              <a:buNone/>
            </a:pPr>
            <a:r>
              <a:rPr lang="en-US" dirty="0"/>
              <a:t>—— that can have two possible values: “start” and “continue”</a:t>
            </a:r>
          </a:p>
          <a:p>
            <a:pPr marL="0" indent="0">
              <a:buNone/>
            </a:pPr>
            <a:r>
              <a:rPr lang="en-US" dirty="0"/>
              <a:t>—— Values of out1 and out2 are also assigned for each case.</a:t>
            </a:r>
          </a:p>
          <a:p>
            <a:pPr marL="0" indent="0">
              <a:buNone/>
            </a:pPr>
            <a:r>
              <a:rPr lang="en-US" dirty="0"/>
              <a:t>CASE sequence IS</a:t>
            </a:r>
          </a:p>
          <a:p>
            <a:pPr marL="0" indent="0">
              <a:buNone/>
            </a:pPr>
            <a:r>
              <a:rPr lang="en-US" dirty="0" smtClean="0"/>
              <a:t>    WHEN </a:t>
            </a:r>
            <a:r>
              <a:rPr lang="en-US" dirty="0"/>
              <a:t>start =&gt;</a:t>
            </a:r>
          </a:p>
          <a:p>
            <a:pPr marL="0" indent="0">
              <a:buNone/>
            </a:pPr>
            <a:r>
              <a:rPr lang="en-US" dirty="0" smtClean="0"/>
              <a:t>        IF </a:t>
            </a:r>
            <a:r>
              <a:rPr lang="en-US" dirty="0"/>
              <a:t>in1 = ‘1’ THEN</a:t>
            </a:r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ELSE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continue;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END IF;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WHEN </a:t>
            </a:r>
            <a:r>
              <a:rPr lang="en-US" dirty="0"/>
              <a:t>continue </a:t>
            </a:r>
            <a:r>
              <a:rPr lang="en-US" dirty="0" smtClean="0"/>
              <a:t>=&gt;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out2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982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675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Un circuito digital que detecta la presencia de un estado particular</a:t>
            </a:r>
          </a:p>
          <a:p>
            <a:pPr lvl="1"/>
            <a:r>
              <a:rPr lang="es-PA" dirty="0" smtClean="0"/>
              <a:t>Activa una o más salidas del circuito dependiendo de las entradas</a:t>
            </a:r>
          </a:p>
          <a:p>
            <a:pPr lvl="1"/>
            <a:r>
              <a:rPr lang="es-PA" dirty="0" smtClean="0"/>
              <a:t>Ejemplo 1, mas simple: NAND, AND (la combinación exacta da un estado ALTO a su salida)</a:t>
            </a:r>
          </a:p>
          <a:p>
            <a:pPr lvl="1"/>
            <a:r>
              <a:rPr lang="es-PA" dirty="0" smtClean="0"/>
              <a:t>Para n-bits de entrada existen 2^n compuertas lógicas que decodifican la entrada</a:t>
            </a:r>
          </a:p>
          <a:p>
            <a:pPr lvl="1"/>
            <a:r>
              <a:rPr lang="es-PA" dirty="0" smtClean="0"/>
              <a:t>Ejemplo 2, el decodificador de BCD</a:t>
            </a:r>
          </a:p>
          <a:p>
            <a:pPr lvl="2"/>
            <a:r>
              <a:rPr lang="es-PA" dirty="0" smtClean="0"/>
              <a:t>4 variables de entrada</a:t>
            </a:r>
          </a:p>
          <a:p>
            <a:pPr lvl="2"/>
            <a:r>
              <a:rPr lang="es-PA" dirty="0" smtClean="0"/>
              <a:t>10 variables de salida</a:t>
            </a:r>
          </a:p>
          <a:p>
            <a:pPr lvl="1"/>
            <a:r>
              <a:rPr lang="es-PA" dirty="0" smtClean="0"/>
              <a:t>Ejemplo 3, decodificador de BCD a 7-Segmentos</a:t>
            </a:r>
          </a:p>
          <a:p>
            <a:pPr lvl="2"/>
            <a:r>
              <a:rPr lang="es-PA" dirty="0" smtClean="0"/>
              <a:t>4 in, 8 </a:t>
            </a:r>
            <a:r>
              <a:rPr lang="es-PA" dirty="0" err="1" smtClean="0"/>
              <a:t>out</a:t>
            </a:r>
            <a:r>
              <a:rPr lang="es-PA" dirty="0" smtClean="0"/>
              <a:t>, 10 numéricos representados por su salida, 6 no 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1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salida sencilla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(a) AND y (b) NAND como decodificadores</a:t>
            </a:r>
          </a:p>
          <a:p>
            <a:pPr lvl="1"/>
            <a:r>
              <a:rPr lang="es-PA" dirty="0" smtClean="0"/>
              <a:t>MSB = D3</a:t>
            </a:r>
          </a:p>
          <a:p>
            <a:pPr lvl="1"/>
            <a:r>
              <a:rPr lang="es-PA" dirty="0" smtClean="0"/>
              <a:t>LSB = D0</a:t>
            </a:r>
          </a:p>
          <a:p>
            <a:pPr lvl="1"/>
            <a:r>
              <a:rPr lang="es-PA" dirty="0" smtClean="0"/>
              <a:t>D = en este caso es una serie de bits de la entrada 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4181475"/>
            <a:ext cx="106489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¿Cuál es la salida que decodificaría a?</a:t>
            </a:r>
          </a:p>
          <a:p>
            <a:r>
              <a:rPr lang="es-PA" dirty="0"/>
              <a:t>¿Cuál es la salida que decodificaría b</a:t>
            </a:r>
            <a:r>
              <a:rPr lang="es-PA" dirty="0" smtClean="0"/>
              <a:t>?</a:t>
            </a:r>
          </a:p>
          <a:p>
            <a:r>
              <a:rPr lang="es-PA" dirty="0"/>
              <a:t>¿Cuál es la salida que decodificaría </a:t>
            </a:r>
            <a:r>
              <a:rPr lang="es-PA" dirty="0" smtClean="0"/>
              <a:t>c	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2" y="1853248"/>
            <a:ext cx="10633831" cy="20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Decodificadores de compuerta sencillo</a:t>
            </a:r>
          </a:p>
          <a:p>
            <a:pPr lvl="1"/>
            <a:r>
              <a:rPr lang="es-PA" dirty="0" smtClean="0"/>
              <a:t>Se usan para activar otro circuito digital dependiendo de las condiciones</a:t>
            </a:r>
          </a:p>
          <a:p>
            <a:pPr lvl="2"/>
            <a:r>
              <a:rPr lang="es-PA" dirty="0" smtClean="0"/>
              <a:t>Habilitar un periférico de PC, ejemplo al escribir en una dirección de estado y control habilita el periférico</a:t>
            </a:r>
            <a:endParaRPr lang="es-PA" dirty="0"/>
          </a:p>
          <a:p>
            <a:r>
              <a:rPr lang="es-PA" dirty="0" smtClean="0"/>
              <a:t>Ejemplo:  Diseñar para VHDL con Vivado si.  </a:t>
            </a:r>
          </a:p>
          <a:p>
            <a:pPr lvl="1"/>
            <a:r>
              <a:rPr lang="es-PA" dirty="0" smtClean="0"/>
              <a:t>El COM1 y COM2 de la PC se activa si las entradas de control !(IOR) (Input/Output </a:t>
            </a:r>
            <a:r>
              <a:rPr lang="es-PA" dirty="0" err="1" smtClean="0"/>
              <a:t>Read</a:t>
            </a:r>
            <a:r>
              <a:rPr lang="es-PA" dirty="0" smtClean="0"/>
              <a:t>) o !(IOW) (Input/Output </a:t>
            </a:r>
            <a:r>
              <a:rPr lang="es-PA" dirty="0" err="1" smtClean="0"/>
              <a:t>Write</a:t>
            </a:r>
            <a:r>
              <a:rPr lang="es-PA" dirty="0" smtClean="0"/>
              <a:t>) son activadas</a:t>
            </a:r>
          </a:p>
          <a:p>
            <a:pPr lvl="1"/>
            <a:r>
              <a:rPr lang="es-PA" dirty="0" smtClean="0"/>
              <a:t>Posee una dirección única de 10 bits representado por una dirección A[0:9] está presente</a:t>
            </a:r>
          </a:p>
          <a:p>
            <a:pPr lvl="1"/>
            <a:r>
              <a:rPr lang="es-PA" dirty="0" smtClean="0"/>
              <a:t>A[0:9] se puede representar por 3 bytes</a:t>
            </a:r>
          </a:p>
          <a:p>
            <a:pPr lvl="1"/>
            <a:r>
              <a:rPr lang="es-PA" dirty="0" smtClean="0"/>
              <a:t>Las salidas son en activo bajo !(COM1Enable) y !(COM2Enable)</a:t>
            </a:r>
          </a:p>
          <a:p>
            <a:pPr lvl="2"/>
            <a:r>
              <a:rPr lang="es-PA" dirty="0" smtClean="0"/>
              <a:t>!COM1Enable activo si !(IOR) o !(IOW) son activos bajos y la dirección está entre 0x3F8-0x3FF</a:t>
            </a:r>
          </a:p>
          <a:p>
            <a:pPr lvl="2"/>
            <a:r>
              <a:rPr lang="es-PA" dirty="0" smtClean="0"/>
              <a:t>!COM2Enable activo si !(IOR) o !(IOW) son activos bajos y la dirección está entre 0x2F8-0x2FF</a:t>
            </a:r>
          </a:p>
        </p:txBody>
      </p:sp>
    </p:spTree>
    <p:extLst>
      <p:ext uri="{BB962C8B-B14F-4D97-AF65-F5344CB8AC3E}">
        <p14:creationId xmlns:p14="http://schemas.microsoft.com/office/powerpoint/2010/main" val="126650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fontScale="70000" lnSpcReduction="20000"/>
          </a:bodyPr>
          <a:lstStyle/>
          <a:p>
            <a:r>
              <a:rPr lang="es-PA" dirty="0" smtClean="0"/>
              <a:t>COM1</a:t>
            </a:r>
          </a:p>
          <a:p>
            <a:pPr lvl="1"/>
            <a:r>
              <a:rPr lang="es-PA" dirty="0" smtClean="0"/>
              <a:t>Dirección alta COM1  0x3F8 = 0011 1111 1000</a:t>
            </a:r>
          </a:p>
          <a:p>
            <a:pPr lvl="1"/>
            <a:r>
              <a:rPr lang="es-PA" dirty="0" smtClean="0"/>
              <a:t>Dirección baja COM1 0x3FF = 0011 1111 1111</a:t>
            </a:r>
          </a:p>
          <a:p>
            <a:r>
              <a:rPr lang="es-PA" dirty="0" smtClean="0"/>
              <a:t>COM2</a:t>
            </a:r>
          </a:p>
          <a:p>
            <a:pPr lvl="1"/>
            <a:r>
              <a:rPr lang="es-PA" dirty="0"/>
              <a:t>Dirección alta COM1  </a:t>
            </a:r>
            <a:r>
              <a:rPr lang="es-PA" dirty="0" smtClean="0"/>
              <a:t>0x2F8 </a:t>
            </a:r>
            <a:r>
              <a:rPr lang="es-PA" dirty="0"/>
              <a:t>= </a:t>
            </a:r>
            <a:r>
              <a:rPr lang="es-PA" dirty="0" smtClean="0"/>
              <a:t>0010 </a:t>
            </a:r>
            <a:r>
              <a:rPr lang="es-PA" dirty="0"/>
              <a:t>1111 1000</a:t>
            </a:r>
          </a:p>
          <a:p>
            <a:pPr lvl="1"/>
            <a:r>
              <a:rPr lang="es-PA" dirty="0"/>
              <a:t>Dirección baja COM1 0x3FF = </a:t>
            </a:r>
            <a:r>
              <a:rPr lang="es-PA" dirty="0" smtClean="0"/>
              <a:t>0010 </a:t>
            </a:r>
            <a:r>
              <a:rPr lang="es-PA" dirty="0"/>
              <a:t>1111 </a:t>
            </a:r>
            <a:r>
              <a:rPr lang="es-PA" dirty="0" smtClean="0"/>
              <a:t>1111</a:t>
            </a:r>
            <a:endParaRPr lang="en-US" dirty="0"/>
          </a:p>
          <a:p>
            <a:r>
              <a:rPr lang="es-PA" dirty="0" smtClean="0"/>
              <a:t>Los A[0:2] son condiciones no me importa para ambos casos</a:t>
            </a:r>
          </a:p>
          <a:p>
            <a:pPr lvl="1"/>
            <a:r>
              <a:rPr lang="es-PA" dirty="0" smtClean="0"/>
              <a:t>COM1 = 0011 1111 1XXX</a:t>
            </a:r>
          </a:p>
          <a:p>
            <a:pPr lvl="1"/>
            <a:r>
              <a:rPr lang="es-PA" dirty="0" smtClean="0"/>
              <a:t>COM2 = 0010 1111 1XXX</a:t>
            </a:r>
          </a:p>
          <a:p>
            <a:r>
              <a:rPr lang="es-PA" dirty="0" smtClean="0"/>
              <a:t>Diferenciamos el COM1 del COM2 por el A(8)</a:t>
            </a:r>
          </a:p>
          <a:p>
            <a:r>
              <a:rPr lang="es-PA" dirty="0"/>
              <a:t>!COM1Enable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err="1" smtClean="0"/>
              <a:t>Adress</a:t>
            </a:r>
            <a:r>
              <a:rPr lang="es-PA" dirty="0" smtClean="0"/>
              <a:t> &lt;= STD_LOGIC_VECTOR(9 </a:t>
            </a:r>
            <a:r>
              <a:rPr lang="es-PA" dirty="0" err="1" smtClean="0"/>
              <a:t>downto</a:t>
            </a:r>
            <a:r>
              <a:rPr lang="es-PA" dirty="0" smtClean="0"/>
              <a:t> 3) </a:t>
            </a:r>
          </a:p>
          <a:p>
            <a:pPr lvl="1"/>
            <a:r>
              <a:rPr lang="es-PA" dirty="0" smtClean="0"/>
              <a:t>COM1Enable &lt;= </a:t>
            </a:r>
            <a:r>
              <a:rPr lang="es-PA" dirty="0" err="1" smtClean="0"/>
              <a:t>Not</a:t>
            </a:r>
            <a:r>
              <a:rPr lang="es-PA" dirty="0" smtClean="0"/>
              <a:t> ((!IOR OR !IOW) AND </a:t>
            </a:r>
            <a:r>
              <a:rPr lang="es-PA" dirty="0" err="1" smtClean="0"/>
              <a:t>Address</a:t>
            </a:r>
            <a:r>
              <a:rPr lang="es-PA" dirty="0" smtClean="0"/>
              <a:t> AND A(8))</a:t>
            </a:r>
            <a:endParaRPr lang="es-PA" dirty="0"/>
          </a:p>
          <a:p>
            <a:r>
              <a:rPr lang="es-PA" dirty="0"/>
              <a:t>!COM2Enable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smtClean="0"/>
              <a:t>COM2Enable &lt;= </a:t>
            </a:r>
            <a:r>
              <a:rPr lang="es-PA" dirty="0" err="1" smtClean="0"/>
              <a:t>Not</a:t>
            </a:r>
            <a:r>
              <a:rPr lang="es-PA" dirty="0" smtClean="0"/>
              <a:t> ((!IOR </a:t>
            </a:r>
            <a:r>
              <a:rPr lang="es-PA" dirty="0" err="1" smtClean="0"/>
              <a:t>or</a:t>
            </a:r>
            <a:r>
              <a:rPr lang="es-PA" dirty="0" smtClean="0"/>
              <a:t> !IOW) AND </a:t>
            </a:r>
            <a:r>
              <a:rPr lang="es-PA" dirty="0" err="1" smtClean="0"/>
              <a:t>Address</a:t>
            </a:r>
            <a:r>
              <a:rPr lang="es-PA" dirty="0" smtClean="0"/>
              <a:t> AND NOT A(8))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54" y="1426128"/>
            <a:ext cx="6040075" cy="427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Dibujar una compuerta decodificadora de la siguiente dirección: D3D2D1D0 = 1100</a:t>
            </a:r>
          </a:p>
          <a:p>
            <a:pPr lvl="1"/>
            <a:r>
              <a:rPr lang="es-PA" dirty="0" smtClean="0"/>
              <a:t>Salida activo alto (VHDL)</a:t>
            </a:r>
          </a:p>
          <a:p>
            <a:pPr lvl="1"/>
            <a:r>
              <a:rPr lang="es-PA" dirty="0" smtClean="0"/>
              <a:t>Salida activo bajo (VHDL)</a:t>
            </a:r>
          </a:p>
        </p:txBody>
      </p:sp>
    </p:spTree>
    <p:extLst>
      <p:ext uri="{BB962C8B-B14F-4D97-AF65-F5344CB8AC3E}">
        <p14:creationId xmlns:p14="http://schemas.microsoft.com/office/powerpoint/2010/main" val="240728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restar un número decimal en digitales (sumando)</a:t>
            </a:r>
          </a:p>
          <a:p>
            <a:pPr lvl="1"/>
            <a:r>
              <a:rPr lang="es-PA" dirty="0" smtClean="0"/>
              <a:t>En decimal tenemos que buscar el número de cada dígito que hace falta a llegar al número 9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Eliminamos el ‘1’, tenemos 655</a:t>
            </a:r>
          </a:p>
          <a:p>
            <a:r>
              <a:rPr lang="es-PA" dirty="0" smtClean="0"/>
              <a:t>Si el número a sustraer es menor, se equiparan las otras cantidades con 9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Nuevamente eliminamos el número 1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28" y="3146715"/>
            <a:ext cx="9144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222" y="2751848"/>
            <a:ext cx="5572125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772" y="4977814"/>
            <a:ext cx="1685925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873" y="4849203"/>
            <a:ext cx="50768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n-US" dirty="0" err="1" smtClean="0"/>
              <a:t>Usualmente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decodificadores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multiples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dirty="0" err="1" smtClean="0"/>
              <a:t>Poseen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colección</a:t>
            </a:r>
            <a:r>
              <a:rPr lang="en-US" dirty="0" smtClean="0"/>
              <a:t> de entradas </a:t>
            </a:r>
            <a:r>
              <a:rPr lang="en-US" dirty="0" err="1" smtClean="0"/>
              <a:t>decodificadoras</a:t>
            </a:r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decodificador</a:t>
            </a:r>
            <a:r>
              <a:rPr lang="en-US" dirty="0" smtClean="0"/>
              <a:t> de “n” entradas </a:t>
            </a:r>
            <a:r>
              <a:rPr lang="en-US" dirty="0" err="1" smtClean="0"/>
              <a:t>podrá</a:t>
            </a:r>
            <a:r>
              <a:rPr lang="en-US" dirty="0" smtClean="0"/>
              <a:t> </a:t>
            </a:r>
            <a:r>
              <a:rPr lang="en-US" dirty="0" err="1" smtClean="0"/>
              <a:t>decodificar</a:t>
            </a:r>
            <a:r>
              <a:rPr lang="en-US" dirty="0" smtClean="0"/>
              <a:t> hasta “m = 2^n” </a:t>
            </a:r>
            <a:r>
              <a:rPr lang="en-US" dirty="0" err="1" smtClean="0"/>
              <a:t>salidas</a:t>
            </a:r>
            <a:endParaRPr lang="en-US" dirty="0" smtClean="0"/>
          </a:p>
          <a:p>
            <a:r>
              <a:rPr lang="es-PA" dirty="0" smtClean="0"/>
              <a:t>Se describen como “decodificadores de ‘n’ a ‘m’ líneas”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9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2 a 4 líneas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08" y="2486680"/>
            <a:ext cx="4274104" cy="3860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40" y="2828057"/>
            <a:ext cx="6719596" cy="31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Parecido al ejemplo anterior</a:t>
            </a:r>
          </a:p>
          <a:p>
            <a:pPr lvl="1"/>
            <a:r>
              <a:rPr lang="es-PA" dirty="0" smtClean="0"/>
              <a:t>Decodificador de 2 a </a:t>
            </a:r>
            <a:r>
              <a:rPr lang="es-PA" dirty="0"/>
              <a:t>4 líneas (</a:t>
            </a:r>
            <a:r>
              <a:rPr lang="es-PA" dirty="0">
                <a:hlinkClick r:id="rId2"/>
              </a:rPr>
              <a:t>https://allaboutfpga.com/vhdl-code-for-2-to-4-decoder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17" y="2625755"/>
            <a:ext cx="9750230" cy="39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47" y="2628200"/>
            <a:ext cx="3731516" cy="4154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183" y="2853480"/>
            <a:ext cx="36576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6339"/>
          <a:stretch/>
        </p:blipFill>
        <p:spPr>
          <a:xfrm>
            <a:off x="4506468" y="2649522"/>
            <a:ext cx="4649081" cy="3198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3661"/>
          <a:stretch/>
        </p:blipFill>
        <p:spPr>
          <a:xfrm>
            <a:off x="141242" y="2632403"/>
            <a:ext cx="4365226" cy="3875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36" y="5397941"/>
            <a:ext cx="6361652" cy="13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3 a 8 líneas (activo bajo)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54" y="1152983"/>
            <a:ext cx="3870987" cy="561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253778"/>
            <a:ext cx="7241137" cy="26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sz="1400" dirty="0" smtClean="0"/>
              <a:t>Decodificador de 3 a 8 líneas (activo bajo) – VHDL</a:t>
            </a:r>
          </a:p>
          <a:p>
            <a:pPr marL="0" indent="0">
              <a:buNone/>
            </a:pPr>
            <a:r>
              <a:rPr lang="es-PA" sz="1400" dirty="0" err="1"/>
              <a:t>library</a:t>
            </a:r>
            <a:r>
              <a:rPr lang="es-PA" sz="1400" dirty="0"/>
              <a:t> IEEE;</a:t>
            </a:r>
          </a:p>
          <a:p>
            <a:pPr marL="0" indent="0">
              <a:buNone/>
            </a:pPr>
            <a:r>
              <a:rPr lang="es-PA" sz="1400" dirty="0"/>
              <a:t>use IEEE.STD_LOGIC_1164.all;</a:t>
            </a:r>
          </a:p>
          <a:p>
            <a:pPr marL="0" indent="0">
              <a:buNone/>
            </a:pPr>
            <a:r>
              <a:rPr lang="es-PA" sz="1400" dirty="0" err="1"/>
              <a:t>entity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err="1"/>
              <a:t>port</a:t>
            </a:r>
            <a:r>
              <a:rPr lang="es-PA" sz="1400" dirty="0" smtClean="0"/>
              <a:t>(</a:t>
            </a:r>
          </a:p>
          <a:p>
            <a:pPr marL="0" indent="0">
              <a:buNone/>
            </a:pPr>
            <a:r>
              <a:rPr lang="es-PA" sz="1400" dirty="0"/>
              <a:t>G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STD_LOGIC;</a:t>
            </a:r>
            <a:endParaRPr lang="es-PA" sz="1400" dirty="0"/>
          </a:p>
          <a:p>
            <a:pPr marL="0" indent="0">
              <a:buNone/>
            </a:pPr>
            <a:r>
              <a:rPr lang="es-PA" sz="1400" dirty="0"/>
              <a:t>D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STD_LOGIC_VECTOR(   ?   </a:t>
            </a:r>
            <a:r>
              <a:rPr lang="es-PA" sz="1400" dirty="0" err="1" smtClean="0"/>
              <a:t>downto</a:t>
            </a:r>
            <a:r>
              <a:rPr lang="es-PA" sz="1400" dirty="0" smtClean="0"/>
              <a:t> </a:t>
            </a:r>
            <a:r>
              <a:rPr lang="es-PA" sz="1400" dirty="0"/>
              <a:t>0);</a:t>
            </a:r>
          </a:p>
          <a:p>
            <a:pPr marL="0" indent="0">
              <a:buNone/>
            </a:pPr>
            <a:r>
              <a:rPr lang="es-PA" sz="1400" dirty="0"/>
              <a:t>Y</a:t>
            </a:r>
            <a:r>
              <a:rPr lang="es-PA" sz="1400" dirty="0" smtClean="0"/>
              <a:t> </a:t>
            </a:r>
            <a:r>
              <a:rPr lang="es-PA" sz="1400" dirty="0"/>
              <a:t>: </a:t>
            </a:r>
            <a:r>
              <a:rPr lang="es-PA" sz="1400" dirty="0" err="1"/>
              <a:t>out</a:t>
            </a:r>
            <a:r>
              <a:rPr lang="es-PA" sz="1400" dirty="0"/>
              <a:t> STD_LOGIC_VECTOR(3 </a:t>
            </a:r>
            <a:r>
              <a:rPr lang="es-PA" sz="1400" dirty="0" err="1"/>
              <a:t>downto</a:t>
            </a:r>
            <a:r>
              <a:rPr lang="es-PA" sz="1400" dirty="0"/>
              <a:t> 0)</a:t>
            </a:r>
          </a:p>
          <a:p>
            <a:pPr marL="0" indent="0">
              <a:buNone/>
            </a:pPr>
            <a:r>
              <a:rPr lang="es-PA" sz="1400" dirty="0"/>
              <a:t>);</a:t>
            </a:r>
          </a:p>
          <a:p>
            <a:pPr marL="0" indent="0">
              <a:buNone/>
            </a:pPr>
            <a:r>
              <a:rPr lang="es-PA" sz="1400" dirty="0" err="1"/>
              <a:t>end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;</a:t>
            </a:r>
          </a:p>
          <a:p>
            <a:pPr marL="0" indent="0">
              <a:buNone/>
            </a:pPr>
            <a:r>
              <a:rPr lang="es-PA" sz="1400" dirty="0" err="1"/>
              <a:t>architecture</a:t>
            </a:r>
            <a:r>
              <a:rPr lang="es-PA" sz="1400" dirty="0"/>
              <a:t> </a:t>
            </a:r>
            <a:r>
              <a:rPr lang="es-PA" sz="1400" dirty="0" err="1"/>
              <a:t>bhv</a:t>
            </a:r>
            <a:r>
              <a:rPr lang="es-PA" sz="1400" dirty="0"/>
              <a:t> of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smtClean="0"/>
              <a:t>Begin</a:t>
            </a:r>
          </a:p>
          <a:p>
            <a:pPr marL="0" indent="0">
              <a:buNone/>
            </a:pPr>
            <a:r>
              <a:rPr lang="es-PA" sz="1400" dirty="0"/>
              <a:t> </a:t>
            </a:r>
            <a:r>
              <a:rPr lang="es-PA" sz="1400" dirty="0" err="1"/>
              <a:t>process</a:t>
            </a:r>
            <a:r>
              <a:rPr lang="es-PA" sz="1400" dirty="0"/>
              <a:t>(D, G)</a:t>
            </a:r>
          </a:p>
          <a:p>
            <a:pPr marL="0" indent="0">
              <a:buNone/>
            </a:pPr>
            <a:r>
              <a:rPr lang="es-PA" sz="1400" dirty="0"/>
              <a:t>    </a:t>
            </a:r>
            <a:r>
              <a:rPr lang="es-PA" sz="1400" dirty="0" err="1" smtClean="0"/>
              <a:t>begin</a:t>
            </a:r>
            <a:endParaRPr lang="es-PA" sz="1400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226" y="1152983"/>
            <a:ext cx="6461493" cy="2409035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4395832" y="3433291"/>
            <a:ext cx="5696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 smtClean="0"/>
              <a:t>    </a:t>
            </a:r>
            <a:r>
              <a:rPr lang="es-PA" dirty="0" err="1" smtClean="0"/>
              <a:t>if</a:t>
            </a:r>
            <a:r>
              <a:rPr lang="es-PA" dirty="0" smtClean="0"/>
              <a:t> G = 0 </a:t>
            </a:r>
            <a:r>
              <a:rPr lang="es-PA" dirty="0" err="1" smtClean="0"/>
              <a:t>then</a:t>
            </a:r>
            <a:endParaRPr lang="es-PA" dirty="0"/>
          </a:p>
          <a:p>
            <a:pPr lvl="1"/>
            <a:r>
              <a:rPr lang="es-PA" dirty="0"/>
              <a:t>    case D </a:t>
            </a:r>
            <a:r>
              <a:rPr lang="es-PA" dirty="0" err="1"/>
              <a:t>is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when</a:t>
            </a:r>
            <a:r>
              <a:rPr lang="es-PA" dirty="0"/>
              <a:t> "</a:t>
            </a:r>
            <a:r>
              <a:rPr lang="es-PA" dirty="0" smtClean="0"/>
              <a:t>000" </a:t>
            </a:r>
            <a:r>
              <a:rPr lang="es-PA" dirty="0"/>
              <a:t>=&gt; Y</a:t>
            </a:r>
            <a:r>
              <a:rPr lang="es-PA" dirty="0" smtClean="0"/>
              <a:t> </a:t>
            </a:r>
            <a:r>
              <a:rPr lang="es-PA" dirty="0"/>
              <a:t>&lt;= “01111111"; </a:t>
            </a:r>
            <a:endParaRPr lang="es-PA" dirty="0" smtClean="0"/>
          </a:p>
          <a:p>
            <a:pPr lvl="1"/>
            <a:r>
              <a:rPr lang="es-PA" dirty="0"/>
              <a:t> </a:t>
            </a:r>
            <a:r>
              <a:rPr lang="es-PA" dirty="0" smtClean="0"/>
              <a:t>   ….</a:t>
            </a:r>
          </a:p>
          <a:p>
            <a:pPr lvl="1"/>
            <a:r>
              <a:rPr lang="es-PA" dirty="0" smtClean="0"/>
              <a:t>    </a:t>
            </a:r>
            <a:r>
              <a:rPr lang="es-PA" dirty="0" err="1" smtClean="0"/>
              <a:t>when</a:t>
            </a:r>
            <a:r>
              <a:rPr lang="es-PA" dirty="0" smtClean="0"/>
              <a:t> “111" </a:t>
            </a:r>
            <a:r>
              <a:rPr lang="es-PA" dirty="0"/>
              <a:t>=&gt; </a:t>
            </a:r>
            <a:r>
              <a:rPr lang="es-PA" dirty="0" smtClean="0"/>
              <a:t>Y </a:t>
            </a:r>
            <a:r>
              <a:rPr lang="es-PA" dirty="0"/>
              <a:t>&lt;= </a:t>
            </a:r>
            <a:r>
              <a:rPr lang="es-PA" dirty="0" smtClean="0"/>
              <a:t>“11111110";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end</a:t>
            </a:r>
            <a:r>
              <a:rPr lang="es-PA" dirty="0"/>
              <a:t> case</a:t>
            </a:r>
            <a:r>
              <a:rPr lang="es-PA" dirty="0" smtClean="0"/>
              <a:t>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else</a:t>
            </a:r>
            <a:r>
              <a:rPr lang="es-PA" dirty="0" smtClean="0"/>
              <a:t> </a:t>
            </a:r>
          </a:p>
          <a:p>
            <a:r>
              <a:rPr lang="es-PA" dirty="0"/>
              <a:t> </a:t>
            </a:r>
            <a:r>
              <a:rPr lang="es-PA" dirty="0" smtClean="0"/>
              <a:t>          Y &lt;=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end</a:t>
            </a:r>
            <a:r>
              <a:rPr lang="es-PA" dirty="0" smtClean="0"/>
              <a:t> </a:t>
            </a:r>
            <a:r>
              <a:rPr lang="es-PA" dirty="0" err="1" smtClean="0"/>
              <a:t>if</a:t>
            </a:r>
            <a:r>
              <a:rPr lang="es-PA" dirty="0" smtClean="0"/>
              <a:t>;</a:t>
            </a:r>
            <a:endParaRPr lang="es-PA" dirty="0"/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process</a:t>
            </a:r>
            <a:r>
              <a:rPr lang="es-PA" dirty="0"/>
              <a:t>;</a:t>
            </a:r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bhv</a:t>
            </a:r>
            <a:r>
              <a:rPr lang="es-PA" dirty="0"/>
              <a:t>;</a:t>
            </a:r>
          </a:p>
          <a:p>
            <a:endParaRPr lang="es-PA" dirty="0"/>
          </a:p>
          <a:p>
            <a:endParaRPr lang="es-P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Del ejemplo anterior se puede obtener un decodificador de memorias, </a:t>
            </a:r>
            <a:r>
              <a:rPr lang="es-PA" dirty="0" err="1" smtClean="0"/>
              <a:t>p.e</a:t>
            </a:r>
            <a:r>
              <a:rPr lang="es-PA" dirty="0" smtClean="0"/>
              <a:t>., un decodificador de un grupo de memorias de 8k de 8 bloques:</a:t>
            </a:r>
          </a:p>
          <a:p>
            <a:pPr lvl="1"/>
            <a:r>
              <a:rPr lang="es-PA" dirty="0" smtClean="0"/>
              <a:t>Son 8 memorias de 8k</a:t>
            </a:r>
          </a:p>
          <a:p>
            <a:pPr lvl="2"/>
            <a:r>
              <a:rPr lang="es-PA" dirty="0" smtClean="0"/>
              <a:t>8 x 8k = 8 x 8 x (1024) = </a:t>
            </a:r>
            <a:r>
              <a:rPr lang="es-PA" b="1" dirty="0" smtClean="0"/>
              <a:t>65536</a:t>
            </a:r>
            <a:r>
              <a:rPr lang="es-PA" dirty="0" smtClean="0"/>
              <a:t> = 65536/1024 = 64kB</a:t>
            </a:r>
          </a:p>
          <a:p>
            <a:pPr lvl="2"/>
            <a:r>
              <a:rPr lang="es-PA" dirty="0" smtClean="0"/>
              <a:t>16 bits la entrada</a:t>
            </a:r>
          </a:p>
          <a:p>
            <a:pPr lvl="3"/>
            <a:r>
              <a:rPr lang="es-PA" dirty="0" smtClean="0"/>
              <a:t>3 bits de decodificación (</a:t>
            </a:r>
            <a:r>
              <a:rPr lang="es-PA" dirty="0" err="1" smtClean="0"/>
              <a:t>MSBs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8 bits la salida</a:t>
            </a:r>
          </a:p>
          <a:p>
            <a:pPr lvl="1"/>
            <a:r>
              <a:rPr lang="es-PA" dirty="0" smtClean="0"/>
              <a:t>Cada bloque es activado por !G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914" t="11531" r="3503" b="1780"/>
          <a:stretch/>
        </p:blipFill>
        <p:spPr>
          <a:xfrm>
            <a:off x="5360566" y="3253778"/>
            <a:ext cx="6558510" cy="35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Diagrama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dirty="0" smtClean="0"/>
              <a:t>: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/>
              <a:t> </a:t>
            </a:r>
            <a:r>
              <a:rPr lang="en-US" dirty="0" smtClean="0"/>
              <a:t>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digitales</a:t>
            </a:r>
            <a:r>
              <a:rPr lang="en-US" dirty="0" smtClean="0"/>
              <a:t> de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cambian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tiempo</a:t>
            </a:r>
            <a:endParaRPr lang="en-US" dirty="0"/>
          </a:p>
          <a:p>
            <a:r>
              <a:rPr lang="en-US" b="1" dirty="0" err="1" smtClean="0"/>
              <a:t>Simulacion</a:t>
            </a:r>
            <a:r>
              <a:rPr lang="en-US" dirty="0" smtClean="0"/>
              <a:t>: </a:t>
            </a:r>
            <a:r>
              <a:rPr lang="en-US" dirty="0" err="1" smtClean="0"/>
              <a:t>verificación</a:t>
            </a:r>
            <a:r>
              <a:rPr lang="en-US" dirty="0" smtClean="0"/>
              <a:t> del </a:t>
            </a:r>
            <a:r>
              <a:rPr lang="en-US" dirty="0" err="1" smtClean="0"/>
              <a:t>diseño</a:t>
            </a:r>
            <a:r>
              <a:rPr lang="en-US" dirty="0" smtClean="0"/>
              <a:t> digital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) </a:t>
            </a:r>
            <a:r>
              <a:rPr lang="en-US" dirty="0" err="1" smtClean="0"/>
              <a:t>utilizando</a:t>
            </a:r>
            <a:r>
              <a:rPr lang="en-US" dirty="0" smtClean="0"/>
              <a:t> el diagram de </a:t>
            </a:r>
            <a:r>
              <a:rPr lang="en-US" dirty="0" err="1" smtClean="0"/>
              <a:t>tiempo</a:t>
            </a:r>
            <a:r>
              <a:rPr lang="en-US" dirty="0" smtClean="0"/>
              <a:t> antes de </a:t>
            </a:r>
            <a:r>
              <a:rPr lang="en-US" dirty="0" err="1" smtClean="0"/>
              <a:t>ingresar</a:t>
            </a:r>
            <a:r>
              <a:rPr lang="en-US" dirty="0" smtClean="0"/>
              <a:t> al FPGA</a:t>
            </a:r>
            <a:endParaRPr lang="en-US" dirty="0"/>
          </a:p>
          <a:p>
            <a:r>
              <a:rPr lang="en-US" b="1" dirty="0" err="1" smtClean="0"/>
              <a:t>Ondas</a:t>
            </a:r>
            <a:r>
              <a:rPr lang="en-US" b="1" dirty="0" smtClean="0"/>
              <a:t> de </a:t>
            </a:r>
            <a:r>
              <a:rPr lang="en-US" b="1" dirty="0" err="1" smtClean="0"/>
              <a:t>estímulo</a:t>
            </a:r>
            <a:r>
              <a:rPr lang="en-US" dirty="0" smtClean="0"/>
              <a:t>: 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predefinidas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archive de </a:t>
            </a:r>
            <a:r>
              <a:rPr lang="en-US" dirty="0" err="1" smtClean="0"/>
              <a:t>limitantes</a:t>
            </a:r>
            <a:r>
              <a:rPr lang="en-US" dirty="0" smtClean="0"/>
              <a:t> que </a:t>
            </a:r>
            <a:r>
              <a:rPr lang="en-US" dirty="0" err="1" smtClean="0"/>
              <a:t>describen</a:t>
            </a:r>
            <a:r>
              <a:rPr lang="en-US" dirty="0" smtClean="0"/>
              <a:t> la </a:t>
            </a:r>
            <a:r>
              <a:rPr lang="en-US" dirty="0" err="1" smtClean="0"/>
              <a:t>relación</a:t>
            </a:r>
            <a:r>
              <a:rPr lang="en-US" dirty="0" smtClean="0"/>
              <a:t> de las entradas para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cambio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b="1" dirty="0" err="1" smtClean="0"/>
              <a:t>Onda</a:t>
            </a:r>
            <a:r>
              <a:rPr lang="en-US" b="1" dirty="0" smtClean="0"/>
              <a:t> de </a:t>
            </a:r>
            <a:r>
              <a:rPr lang="en-US" b="1" dirty="0" err="1" smtClean="0"/>
              <a:t>respuesta</a:t>
            </a:r>
            <a:r>
              <a:rPr lang="en-US" dirty="0" smtClean="0"/>
              <a:t>:  un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generadas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dirty="0" err="1" smtClean="0"/>
              <a:t>simulador</a:t>
            </a:r>
            <a:r>
              <a:rPr lang="en-US" dirty="0" smtClean="0"/>
              <a:t> para un particular </a:t>
            </a:r>
            <a:r>
              <a:rPr lang="en-US" dirty="0" err="1" smtClean="0"/>
              <a:t>diseño</a:t>
            </a:r>
            <a:r>
              <a:rPr lang="en-US" dirty="0" smtClean="0"/>
              <a:t>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a las </a:t>
            </a:r>
            <a:r>
              <a:rPr lang="en-US" dirty="0" err="1" smtClean="0"/>
              <a:t>ondas</a:t>
            </a:r>
            <a:r>
              <a:rPr lang="en-US" dirty="0" smtClean="0"/>
              <a:t> de </a:t>
            </a:r>
            <a:r>
              <a:rPr lang="en-US" dirty="0" err="1" smtClean="0"/>
              <a:t>estímulo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Retardo</a:t>
            </a:r>
            <a:r>
              <a:rPr lang="en-US" b="1" dirty="0" smtClean="0"/>
              <a:t> de </a:t>
            </a:r>
            <a:r>
              <a:rPr lang="en-US" b="1" dirty="0" err="1" smtClean="0"/>
              <a:t>propagación</a:t>
            </a:r>
            <a:r>
              <a:rPr lang="en-US" dirty="0" smtClean="0"/>
              <a:t>:  La </a:t>
            </a:r>
            <a:r>
              <a:rPr lang="en-US" dirty="0" err="1" smtClean="0"/>
              <a:t>diferencia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cambio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de entrada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6224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err="1" smtClean="0"/>
              <a:t>Decodificador</a:t>
            </a:r>
            <a:r>
              <a:rPr lang="en-US" dirty="0" smtClean="0"/>
              <a:t> de BCD a 7-segmentos: un </a:t>
            </a:r>
            <a:r>
              <a:rPr lang="en-US" dirty="0" err="1" smtClean="0"/>
              <a:t>arreglo</a:t>
            </a:r>
            <a:r>
              <a:rPr lang="en-US" dirty="0" smtClean="0"/>
              <a:t> de </a:t>
            </a:r>
            <a:r>
              <a:rPr lang="en-US" dirty="0" err="1" smtClean="0"/>
              <a:t>siete</a:t>
            </a:r>
            <a:r>
              <a:rPr lang="en-US" dirty="0" smtClean="0"/>
              <a:t> LEDs </a:t>
            </a:r>
            <a:r>
              <a:rPr lang="en-US" dirty="0" err="1" smtClean="0"/>
              <a:t>controlados</a:t>
            </a:r>
            <a:r>
              <a:rPr lang="en-US" dirty="0" smtClean="0"/>
              <a:t> </a:t>
            </a:r>
            <a:r>
              <a:rPr lang="en-US" dirty="0" err="1" smtClean="0"/>
              <a:t>independientemente</a:t>
            </a:r>
            <a:r>
              <a:rPr lang="en-US" dirty="0" smtClean="0"/>
              <a:t> o </a:t>
            </a:r>
            <a:r>
              <a:rPr lang="en-US" dirty="0" err="1" smtClean="0"/>
              <a:t>eleméntos</a:t>
            </a:r>
            <a:r>
              <a:rPr lang="en-US" dirty="0" smtClean="0"/>
              <a:t> de LCD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figura</a:t>
            </a:r>
            <a:r>
              <a:rPr lang="en-US" dirty="0" smtClean="0"/>
              <a:t> 8 que </a:t>
            </a:r>
            <a:r>
              <a:rPr lang="en-US" dirty="0" err="1" smtClean="0"/>
              <a:t>despliegan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dígitos</a:t>
            </a:r>
            <a:r>
              <a:rPr lang="en-US" dirty="0" smtClean="0"/>
              <a:t> </a:t>
            </a:r>
            <a:r>
              <a:rPr lang="en-US" dirty="0" err="1" smtClean="0"/>
              <a:t>decimales</a:t>
            </a:r>
            <a:endParaRPr lang="en-US" dirty="0"/>
          </a:p>
          <a:p>
            <a:r>
              <a:rPr lang="en-US" dirty="0" smtClean="0"/>
              <a:t>Display de </a:t>
            </a:r>
            <a:r>
              <a:rPr lang="en-US" dirty="0" err="1" smtClean="0"/>
              <a:t>Ánodo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: un display de </a:t>
            </a:r>
            <a:r>
              <a:rPr lang="en-US" dirty="0" err="1" smtClean="0"/>
              <a:t>siete</a:t>
            </a:r>
            <a:r>
              <a:rPr lang="en-US" dirty="0" smtClean="0"/>
              <a:t> </a:t>
            </a:r>
            <a:r>
              <a:rPr lang="en-US" dirty="0" err="1" smtClean="0"/>
              <a:t>segmentos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ánodos</a:t>
            </a:r>
            <a:r>
              <a:rPr lang="en-US" dirty="0" smtClean="0"/>
              <a:t> de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LEDs son </a:t>
            </a:r>
            <a:r>
              <a:rPr lang="en-US" dirty="0" err="1" smtClean="0"/>
              <a:t>conectados</a:t>
            </a:r>
            <a:r>
              <a:rPr lang="en-US" dirty="0" smtClean="0"/>
              <a:t> al </a:t>
            </a:r>
            <a:r>
              <a:rPr lang="en-US" dirty="0" err="1" smtClean="0"/>
              <a:t>circuito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de </a:t>
            </a:r>
            <a:r>
              <a:rPr lang="en-US" dirty="0" err="1" smtClean="0"/>
              <a:t>suministro</a:t>
            </a:r>
            <a:r>
              <a:rPr lang="en-US" dirty="0" smtClean="0"/>
              <a:t>. 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iluminado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activo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cátodo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Display de </a:t>
            </a:r>
            <a:r>
              <a:rPr lang="en-US" dirty="0" err="1" smtClean="0"/>
              <a:t>Cátodo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/>
              <a:t>: un display de </a:t>
            </a:r>
            <a:r>
              <a:rPr lang="en-US" dirty="0" err="1"/>
              <a:t>siete</a:t>
            </a:r>
            <a:r>
              <a:rPr lang="en-US" dirty="0"/>
              <a:t> </a:t>
            </a:r>
            <a:r>
              <a:rPr lang="en-US" dirty="0" err="1"/>
              <a:t>segmentos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cátodos</a:t>
            </a:r>
            <a:r>
              <a:rPr lang="en-US" dirty="0" smtClean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LEDs son </a:t>
            </a:r>
            <a:r>
              <a:rPr lang="en-US" dirty="0" err="1"/>
              <a:t>conectados</a:t>
            </a:r>
            <a:r>
              <a:rPr lang="en-US" dirty="0"/>
              <a:t> al </a:t>
            </a:r>
            <a:r>
              <a:rPr lang="en-US" dirty="0" err="1"/>
              <a:t>circuito</a:t>
            </a:r>
            <a:r>
              <a:rPr lang="en-US" dirty="0"/>
              <a:t> de </a:t>
            </a:r>
            <a:r>
              <a:rPr lang="en-US" dirty="0" err="1"/>
              <a:t>voltaje</a:t>
            </a:r>
            <a:r>
              <a:rPr lang="en-US" dirty="0"/>
              <a:t> de </a:t>
            </a:r>
            <a:r>
              <a:rPr lang="en-US" dirty="0" err="1"/>
              <a:t>suministro</a:t>
            </a:r>
            <a:r>
              <a:rPr lang="en-US" dirty="0"/>
              <a:t>. 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iluminado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lógica</a:t>
            </a:r>
            <a:r>
              <a:rPr lang="en-US" dirty="0"/>
              <a:t> </a:t>
            </a:r>
            <a:r>
              <a:rPr lang="en-US" dirty="0" smtClean="0"/>
              <a:t>active alto </a:t>
            </a:r>
            <a:r>
              <a:rPr lang="en-US" dirty="0"/>
              <a:t>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 smtClean="0"/>
              <a:t>ánodo</a:t>
            </a:r>
            <a:r>
              <a:rPr lang="en-US" dirty="0" smtClean="0"/>
              <a:t>.</a:t>
            </a:r>
            <a:endParaRPr lang="en-US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28415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binarios:</a:t>
            </a:r>
          </a:p>
          <a:p>
            <a:pPr lvl="1"/>
            <a:r>
              <a:rPr lang="es-PA" dirty="0" smtClean="0"/>
              <a:t>Cambiamos los ‘1’s por ‘0’s (complemento A1)</a:t>
            </a:r>
          </a:p>
          <a:p>
            <a:pPr lvl="1"/>
            <a:r>
              <a:rPr lang="es-PA" dirty="0" smtClean="0"/>
              <a:t>Se suma 1 al resultado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Representación de un número negativo</a:t>
            </a:r>
          </a:p>
          <a:p>
            <a:pPr lvl="1"/>
            <a:r>
              <a:rPr lang="es-PA" dirty="0" smtClean="0"/>
              <a:t>+12</a:t>
            </a:r>
            <a:r>
              <a:rPr lang="es-PA" sz="800" dirty="0" smtClean="0"/>
              <a:t>10</a:t>
            </a:r>
            <a:r>
              <a:rPr lang="es-PA" dirty="0" smtClean="0"/>
              <a:t> = (0000 1100)</a:t>
            </a:r>
          </a:p>
          <a:p>
            <a:pPr lvl="1"/>
            <a:r>
              <a:rPr lang="es-PA" dirty="0" smtClean="0"/>
              <a:t>– 12</a:t>
            </a:r>
            <a:r>
              <a:rPr lang="es-PA" sz="800" dirty="0" smtClean="0"/>
              <a:t>10</a:t>
            </a:r>
            <a:r>
              <a:rPr lang="es-PA" dirty="0" smtClean="0"/>
              <a:t> </a:t>
            </a:r>
            <a:r>
              <a:rPr lang="es-PA" dirty="0"/>
              <a:t>= </a:t>
            </a:r>
            <a:r>
              <a:rPr lang="es-PA" dirty="0" smtClean="0"/>
              <a:t>(1111 0100) = (1111 0011 + 1)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99" y="3264190"/>
            <a:ext cx="4724400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863" y="2860316"/>
            <a:ext cx="55245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5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910753"/>
            <a:ext cx="1933575" cy="268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07" y="1152983"/>
            <a:ext cx="4048125" cy="2152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251" y="3386544"/>
            <a:ext cx="7856594" cy="33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927" y="1545191"/>
            <a:ext cx="34671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Patrón requerido para mostrar los caracteres hexadecimales del 0-9 y de A-F.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48" y="2448435"/>
            <a:ext cx="54387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El integrado 7447 no posee los </a:t>
            </a:r>
            <a:r>
              <a:rPr lang="es-PA" dirty="0" err="1" smtClean="0"/>
              <a:t>carateres</a:t>
            </a:r>
            <a:r>
              <a:rPr lang="es-PA" dirty="0"/>
              <a:t> </a:t>
            </a:r>
            <a:r>
              <a:rPr lang="es-PA" dirty="0" smtClean="0"/>
              <a:t>hexadecimales.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2252686"/>
            <a:ext cx="6006517" cy="45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BCD: 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Decimal. </a:t>
            </a:r>
            <a:r>
              <a:rPr lang="en-US" dirty="0" smtClean="0"/>
              <a:t>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digito</a:t>
            </a:r>
            <a:r>
              <a:rPr lang="en-US" dirty="0" smtClean="0"/>
              <a:t> individual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conjunto</a:t>
            </a:r>
            <a:r>
              <a:rPr lang="en-US" dirty="0" smtClean="0"/>
              <a:t> de 4-bits un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905 = 1001 0000 0101</a:t>
            </a:r>
          </a:p>
          <a:p>
            <a:r>
              <a:rPr lang="es-PA" dirty="0" smtClean="0"/>
              <a:t>La siguiente tabla de verdad representa un decodificador de BCD a 7 segmentos para ánodo común.</a:t>
            </a:r>
          </a:p>
          <a:p>
            <a:r>
              <a:rPr lang="es-PA" dirty="0" smtClean="0"/>
              <a:t>Ejemplo de ecuación de salida segmento b</a:t>
            </a:r>
          </a:p>
          <a:p>
            <a:pPr lvl="1"/>
            <a:r>
              <a:rPr lang="es-PA" dirty="0" smtClean="0"/>
              <a:t>b = !D3 D2 !D1 D0 + !D3 D2 D1 !D0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17" y="3013820"/>
            <a:ext cx="5189945" cy="36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9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>
                <a:hlinkClick r:id="rId2"/>
              </a:rPr>
              <a:t>https://allaboutfpga.com/bcd-to-7-segment-decoder-vhdl-code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2319731"/>
            <a:ext cx="2533650" cy="270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556" y="2382953"/>
            <a:ext cx="73914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9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821" y="1130708"/>
            <a:ext cx="3486149" cy="55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4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3455"/>
          <a:stretch/>
        </p:blipFill>
        <p:spPr>
          <a:xfrm>
            <a:off x="6240776" y="1984352"/>
            <a:ext cx="4381500" cy="3630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7020"/>
          <a:stretch/>
        </p:blipFill>
        <p:spPr>
          <a:xfrm>
            <a:off x="646110" y="1984352"/>
            <a:ext cx="4381500" cy="413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6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/>
              <a:t>Ripple </a:t>
            </a:r>
            <a:r>
              <a:rPr lang="en-US" dirty="0" smtClean="0"/>
              <a:t>blanking: 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usada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display </a:t>
            </a:r>
            <a:r>
              <a:rPr lang="en-US" dirty="0" err="1" smtClean="0"/>
              <a:t>numerico</a:t>
            </a:r>
            <a:r>
              <a:rPr lang="en-US" dirty="0" smtClean="0"/>
              <a:t> para </a:t>
            </a:r>
            <a:r>
              <a:rPr lang="en-US" dirty="0" err="1" smtClean="0"/>
              <a:t>suprimir</a:t>
            </a:r>
            <a:r>
              <a:rPr lang="en-US" dirty="0" smtClean="0"/>
              <a:t> </a:t>
            </a:r>
            <a:r>
              <a:rPr lang="en-US" dirty="0" err="1" smtClean="0"/>
              <a:t>caracteres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!RBI: </a:t>
            </a:r>
            <a:r>
              <a:rPr lang="en-US" dirty="0"/>
              <a:t>Ripple blanking input</a:t>
            </a:r>
          </a:p>
          <a:p>
            <a:r>
              <a:rPr lang="en-US" dirty="0" smtClean="0"/>
              <a:t>!RBO: </a:t>
            </a:r>
            <a:r>
              <a:rPr lang="en-US" dirty="0"/>
              <a:t>Ripple blanking output</a:t>
            </a:r>
          </a:p>
          <a:p>
            <a:r>
              <a:rPr lang="en-US" dirty="0" smtClean="0"/>
              <a:t>PROCESS: un constructor de VHDL que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cambiante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sentencia</a:t>
            </a:r>
            <a:r>
              <a:rPr lang="en-US" dirty="0" smtClean="0"/>
              <a:t>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monitoreada</a:t>
            </a:r>
            <a:r>
              <a:rPr lang="en-US" dirty="0" smtClean="0"/>
              <a:t> para determiner que </a:t>
            </a:r>
            <a:r>
              <a:rPr lang="en-US" dirty="0" err="1" smtClean="0"/>
              <a:t>proceso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ejecutado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Sentencia</a:t>
            </a:r>
            <a:r>
              <a:rPr lang="en-US" dirty="0" smtClean="0"/>
              <a:t> CASE:  un constructor de VHDL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las </a:t>
            </a:r>
            <a:r>
              <a:rPr lang="en-US" dirty="0" err="1" smtClean="0"/>
              <a:t>seleciones</a:t>
            </a:r>
            <a:r>
              <a:rPr lang="en-US" dirty="0" smtClean="0"/>
              <a:t> son </a:t>
            </a:r>
            <a:r>
              <a:rPr lang="en-US" dirty="0" err="1" smtClean="0"/>
              <a:t>ejecutadas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valor de la variable a </a:t>
            </a:r>
            <a:r>
              <a:rPr lang="en-US" dirty="0" err="1" smtClean="0"/>
              <a:t>evaluar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Sentencia</a:t>
            </a:r>
            <a:r>
              <a:rPr lang="en-US" dirty="0" smtClean="0"/>
              <a:t> IF:  un constructor de VHDL entre un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ejecuta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serie</a:t>
            </a:r>
            <a:r>
              <a:rPr lang="en-US" dirty="0" smtClean="0"/>
              <a:t> de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booleanas</a:t>
            </a:r>
            <a:r>
              <a:rPr lang="en-US" dirty="0" smtClean="0"/>
              <a:t> que la expression a </a:t>
            </a:r>
            <a:r>
              <a:rPr lang="en-US" dirty="0" err="1" smtClean="0"/>
              <a:t>evaluar</a:t>
            </a:r>
            <a:r>
              <a:rPr lang="en-US" dirty="0" smtClean="0"/>
              <a:t> </a:t>
            </a:r>
            <a:r>
              <a:rPr lang="en-US" dirty="0" err="1" smtClean="0"/>
              <a:t>dará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resultado</a:t>
            </a:r>
            <a:r>
              <a:rPr lang="en-US" dirty="0" smtClean="0"/>
              <a:t> un valor </a:t>
            </a:r>
            <a:r>
              <a:rPr lang="en-US" dirty="0" err="1" smtClean="0"/>
              <a:t>cierto</a:t>
            </a:r>
            <a:r>
              <a:rPr lang="en-US" dirty="0" smtClean="0"/>
              <a:t> o </a:t>
            </a:r>
            <a:r>
              <a:rPr lang="en-US" dirty="0" err="1" smtClean="0"/>
              <a:t>falso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71193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anteriores</a:t>
            </a:r>
          </a:p>
        </p:txBody>
      </p:sp>
      <p:pic>
        <p:nvPicPr>
          <p:cNvPr id="5" name="Picture 3" descr="Image result for rbi rb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20" y="2842581"/>
            <a:ext cx="7872690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50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[Números flotantes]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tipos bajo el estándar IEEE-754</a:t>
            </a:r>
          </a:p>
          <a:p>
            <a:pPr lvl="1"/>
            <a:r>
              <a:rPr lang="es-PA" dirty="0" smtClean="0"/>
              <a:t>Single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r>
              <a:rPr lang="es-PA" dirty="0" err="1" smtClean="0"/>
              <a:t>Double</a:t>
            </a:r>
            <a:r>
              <a:rPr lang="es-PA" dirty="0" smtClean="0"/>
              <a:t>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Convertir 17 a binario (10001)</a:t>
            </a:r>
          </a:p>
          <a:p>
            <a:pPr lvl="1"/>
            <a:r>
              <a:rPr lang="es-PA" dirty="0" smtClean="0"/>
              <a:t>Convertir 0.15 a binario (0.001001…)</a:t>
            </a:r>
          </a:p>
          <a:p>
            <a:pPr lvl="1"/>
            <a:r>
              <a:rPr lang="es-PA" dirty="0" smtClean="0"/>
              <a:t>Unir y luego normalizar (10001.001001001… =&gt; 1.0001001001001x10^4), e = 4</a:t>
            </a:r>
          </a:p>
          <a:p>
            <a:pPr lvl="1"/>
            <a:r>
              <a:rPr lang="es-PA" dirty="0" smtClean="0"/>
              <a:t>Extraer S, E, F (M = m-1=0.001001001001…, E = e + 127 = 4 + 127 = 131) </a:t>
            </a:r>
          </a:p>
          <a:p>
            <a:pPr lvl="1"/>
            <a:r>
              <a:rPr lang="es-PA" dirty="0" smtClean="0"/>
              <a:t>Representar (0 -10000011 – 0010010011001100110011)</a:t>
            </a:r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52" y="2682587"/>
            <a:ext cx="474345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21" y="3407882"/>
            <a:ext cx="521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posteriores</a:t>
            </a:r>
          </a:p>
        </p:txBody>
      </p:sp>
      <p:pic>
        <p:nvPicPr>
          <p:cNvPr id="15365" name="Picture 5" descr="Image result for rbi rbo trailing zer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40" r="24803"/>
          <a:stretch/>
        </p:blipFill>
        <p:spPr bwMode="auto">
          <a:xfrm>
            <a:off x="2033078" y="2827091"/>
            <a:ext cx="8148774" cy="375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 - VHDL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32" y="2365695"/>
            <a:ext cx="4221848" cy="432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894" y="2365695"/>
            <a:ext cx="5341733" cy="44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smtClean="0"/>
              <a:t>Encoder: un </a:t>
            </a:r>
            <a:r>
              <a:rPr lang="en-US" dirty="0" err="1" smtClean="0"/>
              <a:t>circuito</a:t>
            </a:r>
            <a:r>
              <a:rPr lang="en-US" dirty="0" smtClean="0"/>
              <a:t> que genera 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más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r>
              <a:rPr lang="en-US" dirty="0" smtClean="0"/>
              <a:t> de entrada </a:t>
            </a:r>
            <a:r>
              <a:rPr lang="en-US" dirty="0" err="1" smtClean="0"/>
              <a:t>activa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Funciona inversamente a un decodificador</a:t>
            </a:r>
            <a:endParaRPr lang="en-US" dirty="0" smtClean="0"/>
          </a:p>
          <a:p>
            <a:r>
              <a:rPr lang="en-US" dirty="0" err="1" smtClean="0"/>
              <a:t>Codificador</a:t>
            </a:r>
            <a:r>
              <a:rPr lang="en-US" dirty="0" smtClean="0"/>
              <a:t> de </a:t>
            </a:r>
            <a:r>
              <a:rPr lang="en-US" dirty="0" err="1" smtClean="0"/>
              <a:t>Prioridad</a:t>
            </a:r>
            <a:r>
              <a:rPr lang="en-US" dirty="0" smtClean="0"/>
              <a:t>:  un encoder que genera un </a:t>
            </a:r>
            <a:r>
              <a:rPr lang="en-US" dirty="0" err="1" smtClean="0"/>
              <a:t>binario</a:t>
            </a:r>
            <a:r>
              <a:rPr lang="en-US" dirty="0" smtClean="0"/>
              <a:t> o </a:t>
            </a:r>
            <a:r>
              <a:rPr lang="en-US" dirty="0" err="1" smtClean="0"/>
              <a:t>salida</a:t>
            </a:r>
            <a:r>
              <a:rPr lang="en-US" dirty="0" smtClean="0"/>
              <a:t> BCD </a:t>
            </a:r>
            <a:r>
              <a:rPr lang="en-US" dirty="0" err="1" smtClean="0"/>
              <a:t>correspondiente</a:t>
            </a:r>
            <a:r>
              <a:rPr lang="en-US" dirty="0" smtClean="0"/>
              <a:t> de </a:t>
            </a:r>
            <a:r>
              <a:rPr lang="en-US" dirty="0" err="1" smtClean="0"/>
              <a:t>su</a:t>
            </a:r>
            <a:r>
              <a:rPr lang="en-US" dirty="0" smtClean="0"/>
              <a:t> entrada active </a:t>
            </a:r>
            <a:r>
              <a:rPr lang="en-US" dirty="0" err="1" smtClean="0"/>
              <a:t>siendo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la </a:t>
            </a:r>
            <a:r>
              <a:rPr lang="en-US" dirty="0" err="1" smtClean="0"/>
              <a:t>prioridad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alta.</a:t>
            </a:r>
            <a:endParaRPr lang="en-US" dirty="0" smtClean="0"/>
          </a:p>
          <a:p>
            <a:pPr lvl="1"/>
            <a:r>
              <a:rPr lang="es-PA" dirty="0" smtClean="0"/>
              <a:t>Normalmente es el bit más significativo</a:t>
            </a:r>
          </a:p>
          <a:p>
            <a:pPr lvl="1"/>
            <a:endParaRPr lang="es-PA" dirty="0"/>
          </a:p>
          <a:p>
            <a:r>
              <a:rPr lang="es-PA" b="1" dirty="0" smtClean="0"/>
              <a:t>TLDR (</a:t>
            </a:r>
            <a:r>
              <a:rPr lang="es-PA" b="1" dirty="0" err="1" smtClean="0"/>
              <a:t>Too</a:t>
            </a:r>
            <a:r>
              <a:rPr lang="es-PA" b="1" dirty="0" smtClean="0"/>
              <a:t> Long </a:t>
            </a:r>
            <a:r>
              <a:rPr lang="es-PA" b="1" dirty="0" err="1" smtClean="0"/>
              <a:t>Didn’t</a:t>
            </a:r>
            <a:r>
              <a:rPr lang="es-PA" b="1" dirty="0" smtClean="0"/>
              <a:t> </a:t>
            </a:r>
            <a:r>
              <a:rPr lang="es-PA" b="1" dirty="0" err="1" smtClean="0"/>
              <a:t>Read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Decodificadores:  de pocas entradas a muchas salidas</a:t>
            </a:r>
          </a:p>
          <a:p>
            <a:pPr lvl="1"/>
            <a:r>
              <a:rPr lang="es-PA" b="1" dirty="0" smtClean="0"/>
              <a:t>Codificadores: de muchas entradas a pocas salidas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4882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Codificador binario de 3 bits</a:t>
            </a:r>
          </a:p>
        </p:txBody>
      </p:sp>
      <p:pic>
        <p:nvPicPr>
          <p:cNvPr id="16387" name="Picture 3" descr="Image result for 3 bit binary enco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849" y="2600588"/>
            <a:ext cx="6843717" cy="29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2" y="2600588"/>
            <a:ext cx="26860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¿Quién tiene la prioridad más alta?</a:t>
            </a:r>
          </a:p>
          <a:p>
            <a:pPr lvl="1"/>
            <a:r>
              <a:rPr lang="es-PA" dirty="0" smtClean="0"/>
              <a:t>D0 es el superior</a:t>
            </a:r>
          </a:p>
          <a:p>
            <a:pPr lvl="1"/>
            <a:r>
              <a:rPr lang="es-PA" dirty="0" smtClean="0"/>
              <a:t>D7 es el inferior</a:t>
            </a:r>
            <a:endParaRPr lang="es-PA" dirty="0"/>
          </a:p>
          <a:p>
            <a:r>
              <a:rPr lang="es-PA" dirty="0" smtClean="0"/>
              <a:t>Figura a</a:t>
            </a:r>
            <a:endParaRPr lang="es-PA" dirty="0"/>
          </a:p>
          <a:p>
            <a:pPr lvl="1"/>
            <a:r>
              <a:rPr lang="es-PA" dirty="0" smtClean="0"/>
              <a:t>bit =      </a:t>
            </a:r>
          </a:p>
          <a:p>
            <a:pPr lvl="1"/>
            <a:r>
              <a:rPr lang="es-PA" dirty="0" smtClean="0"/>
              <a:t>Q[2:0] = </a:t>
            </a:r>
          </a:p>
          <a:p>
            <a:r>
              <a:rPr lang="es-PA" dirty="0"/>
              <a:t>Figura b</a:t>
            </a:r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  <a:endParaRPr lang="es-PA" dirty="0" smtClean="0"/>
          </a:p>
          <a:p>
            <a:r>
              <a:rPr lang="es-PA" dirty="0"/>
              <a:t>Figura </a:t>
            </a:r>
            <a:r>
              <a:rPr lang="es-PA" dirty="0" smtClean="0"/>
              <a:t>c</a:t>
            </a:r>
            <a:endParaRPr lang="es-PA" dirty="0"/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037" y="2861345"/>
            <a:ext cx="79152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88" y="1302184"/>
            <a:ext cx="5124450" cy="1885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3188134"/>
            <a:ext cx="4333875" cy="350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1853248"/>
            <a:ext cx="4438751" cy="47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2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direcciona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o </a:t>
            </a:r>
            <a:r>
              <a:rPr lang="en-US" dirty="0" err="1" smtClean="0"/>
              <a:t>diferentes</a:t>
            </a:r>
            <a:r>
              <a:rPr lang="en-US" dirty="0" smtClean="0"/>
              <a:t> entradas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entradas.</a:t>
            </a:r>
            <a:endParaRPr lang="en-US" dirty="0"/>
          </a:p>
          <a:p>
            <a:r>
              <a:rPr lang="en-US" dirty="0" err="1" smtClean="0"/>
              <a:t>Datos</a:t>
            </a:r>
            <a:r>
              <a:rPr lang="en-US" dirty="0" smtClean="0"/>
              <a:t> de Entrada:  las entradas del multiplexor que </a:t>
            </a:r>
            <a:r>
              <a:rPr lang="en-US" dirty="0" err="1" smtClean="0"/>
              <a:t>alimentan</a:t>
            </a:r>
            <a:r>
              <a:rPr lang="en-US" dirty="0" smtClean="0"/>
              <a:t> la </a:t>
            </a:r>
            <a:r>
              <a:rPr lang="en-US" dirty="0" err="1" smtClean="0"/>
              <a:t>señal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selecciona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Entrada de </a:t>
            </a:r>
            <a:r>
              <a:rPr lang="en-US" dirty="0" err="1" smtClean="0"/>
              <a:t>Selección</a:t>
            </a:r>
            <a:r>
              <a:rPr lang="en-US" dirty="0" smtClean="0"/>
              <a:t>: la entrada del multiplexor que </a:t>
            </a:r>
            <a:r>
              <a:rPr lang="en-US" dirty="0" err="1" smtClean="0"/>
              <a:t>selecciona</a:t>
            </a:r>
            <a:r>
              <a:rPr lang="en-US" dirty="0" smtClean="0"/>
              <a:t> el canal digital a </a:t>
            </a:r>
            <a:r>
              <a:rPr lang="en-US" dirty="0" err="1" smtClean="0"/>
              <a:t>pasar</a:t>
            </a:r>
            <a:endParaRPr lang="en-US" dirty="0" smtClean="0"/>
          </a:p>
          <a:p>
            <a:r>
              <a:rPr lang="en-US" dirty="0" err="1" smtClean="0"/>
              <a:t>Notación</a:t>
            </a:r>
            <a:r>
              <a:rPr lang="en-US" dirty="0" smtClean="0"/>
              <a:t> </a:t>
            </a:r>
            <a:r>
              <a:rPr lang="en-US" dirty="0" err="1" smtClean="0"/>
              <a:t>doble</a:t>
            </a:r>
            <a:r>
              <a:rPr lang="en-US" dirty="0" smtClean="0"/>
              <a:t> </a:t>
            </a:r>
            <a:r>
              <a:rPr lang="en-US" dirty="0" err="1" smtClean="0"/>
              <a:t>suscrita</a:t>
            </a:r>
            <a:r>
              <a:rPr lang="en-US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convención</a:t>
            </a:r>
            <a:r>
              <a:rPr lang="en-US" dirty="0" smtClean="0"/>
              <a:t> de </a:t>
            </a:r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dos 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grupos</a:t>
            </a:r>
            <a:r>
              <a:rPr lang="en-US" dirty="0" smtClean="0"/>
              <a:t> </a:t>
            </a:r>
            <a:r>
              <a:rPr lang="en-US" dirty="0" err="1" smtClean="0"/>
              <a:t>relacionados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son </a:t>
            </a:r>
            <a:r>
              <a:rPr lang="en-US" dirty="0" err="1" smtClean="0"/>
              <a:t>nombradas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dos </a:t>
            </a:r>
            <a:r>
              <a:rPr lang="en-US" dirty="0" err="1" smtClean="0"/>
              <a:t>suscritos</a:t>
            </a:r>
            <a:r>
              <a:rPr lang="en-US" dirty="0" smtClean="0"/>
              <a:t> </a:t>
            </a:r>
            <a:r>
              <a:rPr lang="en-US" dirty="0" err="1" smtClean="0"/>
              <a:t>numéricos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Generalmente</a:t>
            </a:r>
            <a:r>
              <a:rPr lang="en-US" dirty="0" smtClean="0"/>
              <a:t>, el primer </a:t>
            </a:r>
            <a:r>
              <a:rPr lang="en-US" dirty="0" err="1" smtClean="0"/>
              <a:t>dígito</a:t>
            </a:r>
            <a:r>
              <a:rPr lang="en-US" dirty="0" smtClean="0"/>
              <a:t> se </a:t>
            </a:r>
            <a:r>
              <a:rPr lang="en-US" dirty="0" err="1" smtClean="0"/>
              <a:t>refiere</a:t>
            </a:r>
            <a:r>
              <a:rPr lang="en-US" dirty="0" smtClean="0"/>
              <a:t> a un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y de un Segundo element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grupo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X</a:t>
            </a:r>
            <a:r>
              <a:rPr lang="en-US" sz="1200" dirty="0" smtClean="0"/>
              <a:t>03</a:t>
            </a:r>
            <a:r>
              <a:rPr lang="en-US" dirty="0" smtClean="0"/>
              <a:t> </a:t>
            </a:r>
            <a:r>
              <a:rPr lang="en-US" dirty="0" err="1" smtClean="0"/>
              <a:t>representa</a:t>
            </a:r>
            <a:r>
              <a:rPr lang="en-US" dirty="0" smtClean="0"/>
              <a:t> el 3er </a:t>
            </a:r>
            <a:r>
              <a:rPr lang="en-US" dirty="0" err="1" smtClean="0"/>
              <a:t>elemento</a:t>
            </a:r>
            <a:r>
              <a:rPr lang="en-US" dirty="0" smtClean="0"/>
              <a:t> del </a:t>
            </a:r>
            <a:r>
              <a:rPr lang="en-US" dirty="0" err="1" smtClean="0"/>
              <a:t>grupo</a:t>
            </a:r>
            <a:r>
              <a:rPr lang="en-US" dirty="0" smtClean="0"/>
              <a:t> 0 de un </a:t>
            </a:r>
            <a:r>
              <a:rPr lang="en-US" dirty="0" err="1" smtClean="0"/>
              <a:t>grupo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X.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7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 de 4 a 1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3" y="2031524"/>
            <a:ext cx="8486775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" y="6248400"/>
            <a:ext cx="4076700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156" y="2751158"/>
            <a:ext cx="24193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En</a:t>
            </a:r>
            <a:r>
              <a:rPr lang="en-US" dirty="0" smtClean="0"/>
              <a:t> general un multiplexor con n entradas de </a:t>
            </a:r>
            <a:r>
              <a:rPr lang="en-US" dirty="0" err="1" smtClean="0"/>
              <a:t>selección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m = 2^n entradas.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8 a 1 = 3 entradas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16 a 1 = 4 entradas</a:t>
            </a:r>
          </a:p>
          <a:p>
            <a:r>
              <a:rPr lang="es-PA" dirty="0" smtClean="0"/>
              <a:t>En otros casos los multiplexores pueden tener más de 1 bit de salida</a:t>
            </a:r>
          </a:p>
          <a:p>
            <a:pPr lvl="1"/>
            <a:r>
              <a:rPr lang="es-PA" dirty="0" smtClean="0"/>
              <a:t>A esta notación (tabla 5.9) es conocida de doble suscrito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52" y="3883928"/>
            <a:ext cx="77914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</a:t>
            </a:r>
            <a:r>
              <a:rPr lang="es-PA" dirty="0" err="1" smtClean="0"/>
              <a:t>Codificacion</a:t>
            </a:r>
            <a:r>
              <a:rPr lang="es-PA" dirty="0" smtClean="0"/>
              <a:t> de decimal a binario]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El más utilizado es BCD 8421 (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86" y="2801458"/>
            <a:ext cx="5976158" cy="34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2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1 </a:t>
            </a:r>
            <a:r>
              <a:rPr lang="es-PA" dirty="0">
                <a:hlinkClick r:id="rId2"/>
              </a:rPr>
              <a:t>https://allaboutfpga.com/vhdl-4-to-1-mux-multiplexer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460" y="66866"/>
            <a:ext cx="1041646" cy="1014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504" y="130409"/>
            <a:ext cx="1880284" cy="1765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05" y="1853248"/>
            <a:ext cx="3057525" cy="402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632" y="1738205"/>
            <a:ext cx="3278881" cy="49813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993" y="1738205"/>
            <a:ext cx="2524859" cy="3796242"/>
          </a:xfrm>
          <a:prstGeom prst="rect">
            <a:avLst/>
          </a:prstGeom>
        </p:spPr>
      </p:pic>
      <p:pic>
        <p:nvPicPr>
          <p:cNvPr id="19459" name="Picture 3" descr="http://allaboutfpga.com/wp-content/uploads/2016/01/vhdl-mux-testbench-waveform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55" y="5380121"/>
            <a:ext cx="5536851" cy="1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5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</a:t>
            </a:r>
            <a:r>
              <a:rPr lang="es-PA" dirty="0" smtClean="0"/>
              <a:t>1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751158"/>
            <a:ext cx="5841469" cy="3614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50" y="1645063"/>
            <a:ext cx="5271293" cy="46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Ejemplo de uso de multiplexores</a:t>
            </a:r>
          </a:p>
          <a:p>
            <a:pPr lvl="1"/>
            <a:r>
              <a:rPr lang="es-PA" dirty="0" err="1" smtClean="0"/>
              <a:t>Stream</a:t>
            </a:r>
            <a:r>
              <a:rPr lang="es-PA" dirty="0" smtClean="0"/>
              <a:t> de datos</a:t>
            </a:r>
          </a:p>
          <a:p>
            <a:pPr lvl="1"/>
            <a:r>
              <a:rPr lang="es-PA" dirty="0" smtClean="0"/>
              <a:t>Selección de entrada a salida </a:t>
            </a:r>
          </a:p>
          <a:p>
            <a:pPr lvl="2"/>
            <a:r>
              <a:rPr lang="es-PA" dirty="0" smtClean="0"/>
              <a:t>Selección de un canal de entrada hacia un dispositivo como un DSP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13" y="2956945"/>
            <a:ext cx="4073738" cy="3729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569" y="3774808"/>
            <a:ext cx="4295415" cy="16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Selección de datos multicanal</a:t>
            </a:r>
          </a:p>
          <a:p>
            <a:pPr lvl="1"/>
            <a:r>
              <a:rPr lang="es-PA" dirty="0" smtClean="0"/>
              <a:t>Asume la salida como un grupo de bits o un bit</a:t>
            </a:r>
          </a:p>
          <a:p>
            <a:pPr lvl="1"/>
            <a:r>
              <a:rPr lang="es-PA" dirty="0" smtClean="0"/>
              <a:t>A continuación se muestra un multiplexor </a:t>
            </a:r>
            <a:r>
              <a:rPr lang="es-PA" dirty="0" err="1" smtClean="0"/>
              <a:t>cuadruple</a:t>
            </a:r>
            <a:r>
              <a:rPr lang="es-PA" dirty="0" smtClean="0"/>
              <a:t> de 2 canales de entrada</a:t>
            </a:r>
          </a:p>
          <a:p>
            <a:pPr lvl="2"/>
            <a:r>
              <a:rPr lang="es-PA" dirty="0"/>
              <a:t>1</a:t>
            </a:r>
            <a:r>
              <a:rPr lang="es-PA" dirty="0" smtClean="0"/>
              <a:t> multiplexor 2 a 1, 4 entradas por canal, 1 entrada de selección, 4 salidas</a:t>
            </a:r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702" y="3128903"/>
            <a:ext cx="5245565" cy="35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Dibujar un multiplexor de 4 entradas, 2 entradas de selección, 4 salidas</a:t>
            </a:r>
          </a:p>
          <a:p>
            <a:r>
              <a:rPr lang="es-PA" dirty="0" smtClean="0"/>
              <a:t>Realizar código en VHDL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13" y="2843437"/>
            <a:ext cx="2152650" cy="3019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87" y="2239860"/>
            <a:ext cx="4298763" cy="443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7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Contador:</a:t>
            </a:r>
            <a:r>
              <a:rPr lang="en-US" dirty="0" smtClean="0"/>
              <a:t> un </a:t>
            </a:r>
            <a:r>
              <a:rPr lang="en-US" dirty="0" err="1" smtClean="0"/>
              <a:t>circuito</a:t>
            </a:r>
            <a:r>
              <a:rPr lang="en-US" dirty="0" smtClean="0"/>
              <a:t> digital que produce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fija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secuencia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binaries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entrada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reloj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avanza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1 al </a:t>
            </a:r>
            <a:r>
              <a:rPr lang="en-US" dirty="0" err="1" smtClean="0"/>
              <a:t>recibir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 de </a:t>
            </a:r>
            <a:r>
              <a:rPr lang="en-US" dirty="0" err="1" smtClean="0"/>
              <a:t>reloj</a:t>
            </a:r>
            <a:r>
              <a:rPr lang="en-US" dirty="0" smtClean="0"/>
              <a:t> (</a:t>
            </a:r>
            <a:r>
              <a:rPr lang="en-US" dirty="0" err="1" smtClean="0"/>
              <a:t>p.e.</a:t>
            </a:r>
            <a:r>
              <a:rPr lang="en-US" dirty="0" smtClean="0"/>
              <a:t>, para un Contador de 4 bits </a:t>
            </a:r>
            <a:r>
              <a:rPr lang="en-US" dirty="0" err="1" smtClean="0"/>
              <a:t>progresa</a:t>
            </a:r>
            <a:r>
              <a:rPr lang="en-US" dirty="0" smtClean="0"/>
              <a:t> de 0000 a 1111, </a:t>
            </a:r>
            <a:r>
              <a:rPr lang="en-US" dirty="0" err="1" smtClean="0"/>
              <a:t>entonces</a:t>
            </a:r>
            <a:r>
              <a:rPr lang="en-US" dirty="0" smtClean="0"/>
              <a:t> </a:t>
            </a:r>
            <a:r>
              <a:rPr lang="en-US" dirty="0" err="1" smtClean="0"/>
              <a:t>repite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 err="1" smtClean="0"/>
              <a:t>Reloj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que </a:t>
            </a:r>
            <a:r>
              <a:rPr lang="en-US" dirty="0" err="1" smtClean="0"/>
              <a:t>controla</a:t>
            </a:r>
            <a:r>
              <a:rPr lang="en-US" dirty="0" smtClean="0"/>
              <a:t> la </a:t>
            </a:r>
            <a:r>
              <a:rPr lang="en-US" dirty="0" err="1" smtClean="0"/>
              <a:t>operación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de un </a:t>
            </a:r>
            <a:r>
              <a:rPr lang="en-US" dirty="0" err="1" smtClean="0"/>
              <a:t>circuito</a:t>
            </a:r>
            <a:r>
              <a:rPr lang="en-US" dirty="0" smtClean="0"/>
              <a:t> digital </a:t>
            </a:r>
            <a:r>
              <a:rPr lang="en-US" dirty="0" err="1" smtClean="0"/>
              <a:t>como</a:t>
            </a:r>
            <a:r>
              <a:rPr lang="en-US" dirty="0" smtClean="0"/>
              <a:t> un </a:t>
            </a:r>
            <a:r>
              <a:rPr lang="en-US" dirty="0" err="1" smtClean="0"/>
              <a:t>contador</a:t>
            </a:r>
            <a:r>
              <a:rPr lang="en-US" dirty="0" smtClean="0"/>
              <a:t> </a:t>
            </a:r>
            <a:r>
              <a:rPr lang="en-US" dirty="0" err="1" smtClean="0"/>
              <a:t>avanzando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al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un </a:t>
            </a:r>
            <a:r>
              <a:rPr lang="en-US" dirty="0" err="1" smtClean="0"/>
              <a:t>pulso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Flanco</a:t>
            </a:r>
            <a:r>
              <a:rPr lang="en-US" b="1" dirty="0" smtClean="0"/>
              <a:t> positive:</a:t>
            </a:r>
            <a:r>
              <a:rPr lang="en-US" dirty="0"/>
              <a:t> </a:t>
            </a:r>
            <a:r>
              <a:rPr lang="en-US" dirty="0" smtClean="0"/>
              <a:t>el </a:t>
            </a:r>
            <a:r>
              <a:rPr lang="en-US" dirty="0" err="1" smtClean="0"/>
              <a:t>punto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onda</a:t>
            </a:r>
            <a:r>
              <a:rPr lang="en-US" dirty="0" smtClean="0"/>
              <a:t> digital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onda</a:t>
            </a:r>
            <a:r>
              <a:rPr lang="en-US" dirty="0" smtClean="0"/>
              <a:t> cambia de BAJO-a-ALTO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6126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85" y="2298583"/>
            <a:ext cx="6555393" cy="2680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3" y="1394649"/>
            <a:ext cx="4260020" cy="485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6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Dibjuar</a:t>
            </a:r>
            <a:r>
              <a:rPr lang="es-PA" dirty="0" smtClean="0"/>
              <a:t> el diagrama de tiempo de circuito multiplexor de 8-a-1 en donde a la entrada del contador está cableada a la entrada de selección de salidas, ver diagrama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028" y="2160608"/>
            <a:ext cx="7124700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03" y="3649068"/>
            <a:ext cx="4707665" cy="304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siguiente diagrama genera una onda de 1kHz.  Dibuje el diagrama de entradas que permitirá una onda de 2kHz y 4kHz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18" y="2132033"/>
            <a:ext cx="72485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Multiplexión</a:t>
            </a:r>
            <a:r>
              <a:rPr lang="en-US" b="1" dirty="0" smtClean="0"/>
              <a:t> </a:t>
            </a:r>
            <a:r>
              <a:rPr lang="en-US" b="1" dirty="0" err="1" smtClean="0"/>
              <a:t>por</a:t>
            </a:r>
            <a:r>
              <a:rPr lang="en-US" b="1" dirty="0" smtClean="0"/>
              <a:t> division de </a:t>
            </a:r>
            <a:r>
              <a:rPr lang="en-US" b="1" dirty="0" err="1" smtClean="0"/>
              <a:t>tiempo</a:t>
            </a:r>
            <a:r>
              <a:rPr lang="en-US" b="1" dirty="0" smtClean="0"/>
              <a:t>:  </a:t>
            </a:r>
            <a:r>
              <a:rPr lang="en-US" dirty="0" smtClean="0"/>
              <a:t>TDM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utilizada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líneas</a:t>
            </a:r>
            <a:r>
              <a:rPr lang="en-US" dirty="0" smtClean="0"/>
              <a:t> de transmission para </a:t>
            </a:r>
            <a:r>
              <a:rPr lang="en-US" dirty="0" err="1" smtClean="0"/>
              <a:t>generar</a:t>
            </a:r>
            <a:r>
              <a:rPr lang="en-US" dirty="0" smtClean="0"/>
              <a:t> </a:t>
            </a:r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simultaneamente</a:t>
            </a:r>
            <a:r>
              <a:rPr lang="en-US" dirty="0" smtClean="0"/>
              <a:t> </a:t>
            </a:r>
            <a:r>
              <a:rPr lang="en-US" dirty="0" err="1" smtClean="0"/>
              <a:t>permitiendo</a:t>
            </a:r>
            <a:r>
              <a:rPr lang="en-US" dirty="0" smtClean="0"/>
              <a:t> </a:t>
            </a:r>
            <a:r>
              <a:rPr lang="en-US" dirty="0" err="1" smtClean="0"/>
              <a:t>compartir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para </a:t>
            </a:r>
            <a:r>
              <a:rPr lang="en-US" dirty="0" err="1" smtClean="0"/>
              <a:t>cantidades</a:t>
            </a:r>
            <a:r>
              <a:rPr lang="en-US" dirty="0" smtClean="0"/>
              <a:t> </a:t>
            </a:r>
            <a:r>
              <a:rPr lang="en-US" dirty="0" err="1" smtClean="0"/>
              <a:t>iguales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Porción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período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</a:t>
            </a:r>
            <a:r>
              <a:rPr lang="en-US" dirty="0" err="1" smtClean="0"/>
              <a:t>compartida</a:t>
            </a:r>
            <a:r>
              <a:rPr lang="en-US" dirty="0" smtClean="0"/>
              <a:t> que </a:t>
            </a:r>
            <a:r>
              <a:rPr lang="en-US" dirty="0" err="1" smtClean="0"/>
              <a:t>transmite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acceso</a:t>
            </a:r>
            <a:r>
              <a:rPr lang="en-US" dirty="0" smtClean="0"/>
              <a:t> al </a:t>
            </a:r>
            <a:r>
              <a:rPr lang="en-US" dirty="0" err="1" smtClean="0"/>
              <a:t>camino</a:t>
            </a:r>
            <a:r>
              <a:rPr lang="en-US" dirty="0" smtClean="0"/>
              <a:t> de transmission</a:t>
            </a:r>
          </a:p>
          <a:p>
            <a:r>
              <a:rPr lang="en-US" b="1" dirty="0" err="1" smtClean="0"/>
              <a:t>Multiplexión</a:t>
            </a:r>
            <a:r>
              <a:rPr lang="en-US" b="1" dirty="0" smtClean="0"/>
              <a:t> de bit: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el bit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enviado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porción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Byte (o palabra) </a:t>
            </a:r>
            <a:r>
              <a:rPr lang="en-US" b="1" dirty="0" err="1" smtClean="0"/>
              <a:t>multiplexada</a:t>
            </a:r>
            <a:r>
              <a:rPr lang="en-US" b="1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un byte (o palabra)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/>
              <a:t> </a:t>
            </a:r>
            <a:r>
              <a:rPr lang="en-US" dirty="0" err="1" smtClean="0"/>
              <a:t>porciónm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3438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[Corrección de Errores]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24" y="3300326"/>
            <a:ext cx="70961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Si quisiéramos transmitir un grupo de 4 bits podríamos hacerlo así</a:t>
            </a:r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bit “m” </a:t>
            </a:r>
          </a:p>
          <a:p>
            <a:pPr lvl="1"/>
            <a:r>
              <a:rPr lang="es-PA" dirty="0" smtClean="0"/>
              <a:t>Comunicaciones digitales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 queremos transmitir un grupo de 8 bits (mantenemos el canal para todos los bits de esa señal)</a:t>
            </a:r>
          </a:p>
          <a:p>
            <a:endParaRPr lang="es-PA" dirty="0"/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de byte “m”</a:t>
            </a:r>
          </a:p>
          <a:p>
            <a:pPr lvl="1"/>
            <a:r>
              <a:rPr lang="es-PA" dirty="0" smtClean="0"/>
              <a:t>Las telefónicas transmiten por TDM las señales de audio</a:t>
            </a:r>
          </a:p>
          <a:p>
            <a:pPr lvl="1"/>
            <a:r>
              <a:rPr lang="es-PA" dirty="0" smtClean="0"/>
              <a:t>se codifica para la transmisión, cada canal de datos es una señal codificada en este tren de pulsos que comparten la misma línea, hay un decodificador y un </a:t>
            </a:r>
            <a:r>
              <a:rPr lang="es-PA" dirty="0" err="1" smtClean="0"/>
              <a:t>mux</a:t>
            </a:r>
            <a:r>
              <a:rPr lang="es-PA" dirty="0" smtClean="0"/>
              <a:t> que selecciona la señal alternadamente para que no haya interrupción aparente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37" y="2722086"/>
            <a:ext cx="10458450" cy="88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81" y="4202884"/>
            <a:ext cx="7320270" cy="12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823" y="1853247"/>
            <a:ext cx="4360807" cy="48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18683"/>
            <a:ext cx="3572774" cy="39388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30" y="1853248"/>
            <a:ext cx="3785363" cy="2481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431" y="4334313"/>
            <a:ext cx="2861324" cy="18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6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Demultiplexor</a:t>
            </a:r>
            <a:r>
              <a:rPr lang="en-US" b="1" dirty="0" smtClean="0"/>
              <a:t>: 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utiliza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entrada </a:t>
            </a:r>
            <a:r>
              <a:rPr lang="en-US" dirty="0" err="1" smtClean="0"/>
              <a:t>binaria</a:t>
            </a:r>
            <a:r>
              <a:rPr lang="en-US" dirty="0" smtClean="0"/>
              <a:t> para </a:t>
            </a:r>
            <a:r>
              <a:rPr lang="en-US" dirty="0" err="1" smtClean="0"/>
              <a:t>decodificar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digital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fuente</a:t>
            </a:r>
            <a:r>
              <a:rPr lang="en-US" dirty="0" smtClean="0"/>
              <a:t> a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destinos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Operación contraria al multiplexor                                                               &lt;- 1-a-4 </a:t>
            </a:r>
            <a:r>
              <a:rPr lang="es-PA" dirty="0" err="1" smtClean="0"/>
              <a:t>decoder</a:t>
            </a:r>
            <a:r>
              <a:rPr lang="es-PA" dirty="0" smtClean="0"/>
              <a:t>/</a:t>
            </a:r>
            <a:r>
              <a:rPr lang="es-PA" dirty="0" err="1" smtClean="0"/>
              <a:t>demux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570" y="1804358"/>
            <a:ext cx="2759483" cy="2707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79" y="3426142"/>
            <a:ext cx="5858199" cy="21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04602"/>
            <a:ext cx="5995214" cy="45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4" y="2219219"/>
            <a:ext cx="5400501" cy="1496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60" y="2131739"/>
            <a:ext cx="3589927" cy="46795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33" y="3817167"/>
            <a:ext cx="5217908" cy="28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7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Switch CMOS </a:t>
            </a:r>
            <a:r>
              <a:rPr lang="en-US" b="1" dirty="0" err="1" smtClean="0"/>
              <a:t>analógico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dispositivo</a:t>
            </a:r>
            <a:r>
              <a:rPr lang="en-US" dirty="0" smtClean="0"/>
              <a:t> que </a:t>
            </a:r>
            <a:r>
              <a:rPr lang="en-US" dirty="0" err="1" smtClean="0"/>
              <a:t>pasa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a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dirección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esté</a:t>
            </a:r>
            <a:r>
              <a:rPr lang="en-US" dirty="0" smtClean="0"/>
              <a:t> </a:t>
            </a:r>
            <a:r>
              <a:rPr lang="en-US" dirty="0" err="1" smtClean="0"/>
              <a:t>habilitado</a:t>
            </a:r>
            <a:r>
              <a:rPr lang="en-US" dirty="0" smtClean="0"/>
              <a:t>.  </a:t>
            </a:r>
            <a:r>
              <a:rPr lang="en-US" dirty="0" err="1" smtClean="0"/>
              <a:t>Tambien</a:t>
            </a:r>
            <a:r>
              <a:rPr lang="en-US" dirty="0" smtClean="0"/>
              <a:t>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compuerta</a:t>
            </a:r>
            <a:r>
              <a:rPr lang="en-US" dirty="0" smtClean="0"/>
              <a:t> de transmission.  NO EXISTE CIRCUITO TTL EQUIVALENTE.</a:t>
            </a:r>
          </a:p>
          <a:p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pasar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ambos </a:t>
            </a:r>
            <a:r>
              <a:rPr lang="en-US" dirty="0" err="1" smtClean="0"/>
              <a:t>sentidos</a:t>
            </a:r>
            <a:r>
              <a:rPr lang="en-US" dirty="0" smtClean="0"/>
              <a:t> </a:t>
            </a:r>
            <a:r>
              <a:rPr lang="en-US" dirty="0" err="1" smtClean="0"/>
              <a:t>tanto</a:t>
            </a:r>
            <a:r>
              <a:rPr lang="en-US" dirty="0" smtClean="0"/>
              <a:t>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corriente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digital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17" y="3799514"/>
            <a:ext cx="53721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70" y="2774474"/>
            <a:ext cx="5457825" cy="2552700"/>
          </a:xfrm>
          <a:prstGeom prst="rect">
            <a:avLst/>
          </a:prstGeom>
        </p:spPr>
      </p:pic>
      <p:pic>
        <p:nvPicPr>
          <p:cNvPr id="2050" name="Picture 2" descr="Resultado de imagen para 4-Channel CMOS DEM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898" y="2751158"/>
            <a:ext cx="3190251" cy="244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23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/>
              <a:t>CMOS 4097B dual 8-channel </a:t>
            </a:r>
            <a:r>
              <a:rPr lang="es-PA" dirty="0" smtClean="0"/>
              <a:t>MUX/DMUX</a:t>
            </a:r>
          </a:p>
          <a:p>
            <a:pPr lvl="1"/>
            <a:r>
              <a:rPr lang="es-PA" dirty="0" smtClean="0"/>
              <a:t>Como MUX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como DEMUX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625" y="1152983"/>
            <a:ext cx="4211324" cy="56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1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Comparador</a:t>
            </a:r>
            <a:r>
              <a:rPr lang="en-US" b="1" dirty="0" smtClean="0"/>
              <a:t> de </a:t>
            </a:r>
            <a:r>
              <a:rPr lang="en-US" b="1" dirty="0" err="1" smtClean="0"/>
              <a:t>Magnitid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compara</a:t>
            </a:r>
            <a:r>
              <a:rPr lang="en-US" dirty="0" smtClean="0"/>
              <a:t> dos </a:t>
            </a:r>
            <a:r>
              <a:rPr lang="en-US" dirty="0" err="1" smtClean="0"/>
              <a:t>numeros</a:t>
            </a:r>
            <a:r>
              <a:rPr lang="en-US" dirty="0" smtClean="0"/>
              <a:t> binaries de n-bits, indicant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números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o no y </a:t>
            </a:r>
            <a:r>
              <a:rPr lang="en-US" dirty="0" err="1" smtClean="0"/>
              <a:t>quien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mayor.</a:t>
            </a:r>
          </a:p>
          <a:p>
            <a:pPr lvl="1"/>
            <a:r>
              <a:rPr lang="en-US" dirty="0" smtClean="0"/>
              <a:t>Para determiner </a:t>
            </a:r>
            <a:r>
              <a:rPr lang="en-US" dirty="0" err="1" smtClean="0"/>
              <a:t>si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</a:t>
            </a:r>
            <a:r>
              <a:rPr lang="en-US" dirty="0" err="1" smtClean="0"/>
              <a:t>utilizamos</a:t>
            </a:r>
            <a:r>
              <a:rPr lang="en-US" dirty="0" smtClean="0"/>
              <a:t> XNOR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Para </a:t>
            </a:r>
            <a:r>
              <a:rPr lang="en-US" dirty="0" err="1" smtClean="0"/>
              <a:t>más</a:t>
            </a:r>
            <a:r>
              <a:rPr lang="en-US" dirty="0" smtClean="0"/>
              <a:t> de 1-bit </a:t>
            </a:r>
            <a:r>
              <a:rPr lang="en-US" dirty="0" err="1" smtClean="0"/>
              <a:t>utilizamos</a:t>
            </a:r>
            <a:r>
              <a:rPr lang="en-US" dirty="0" smtClean="0"/>
              <a:t> ANDs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caso</a:t>
            </a:r>
            <a:r>
              <a:rPr lang="en-US" dirty="0" smtClean="0"/>
              <a:t> 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generalizar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sigue</a:t>
            </a:r>
            <a:r>
              <a:rPr lang="en-US" dirty="0" smtClean="0"/>
              <a:t>: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871" y="2106232"/>
            <a:ext cx="2085975" cy="533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047" y="2106232"/>
            <a:ext cx="2202131" cy="16930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848" y="3309871"/>
            <a:ext cx="2865967" cy="13717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74" y="5649634"/>
            <a:ext cx="11162408" cy="8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[Tabla ASCII]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3241963"/>
            <a:ext cx="6131030" cy="2897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10" y="3258430"/>
            <a:ext cx="5877531" cy="28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También los circuitos comparadores nos dan una salida mayor y menor que</a:t>
            </a:r>
          </a:p>
          <a:p>
            <a:pPr lvl="1"/>
            <a:r>
              <a:rPr lang="es-PA" dirty="0" smtClean="0"/>
              <a:t>AGTB = A and </a:t>
            </a:r>
            <a:r>
              <a:rPr lang="es-PA" dirty="0" err="1" smtClean="0"/>
              <a:t>not</a:t>
            </a:r>
            <a:r>
              <a:rPr lang="es-PA" dirty="0" smtClean="0"/>
              <a:t> B</a:t>
            </a:r>
          </a:p>
          <a:p>
            <a:pPr lvl="1"/>
            <a:r>
              <a:rPr lang="es-PA" dirty="0" smtClean="0"/>
              <a:t>ALTB   = </a:t>
            </a:r>
            <a:r>
              <a:rPr lang="es-PA" dirty="0" err="1" smtClean="0"/>
              <a:t>not</a:t>
            </a:r>
            <a:r>
              <a:rPr lang="es-PA" dirty="0" smtClean="0"/>
              <a:t> A and B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Generalizando los casos</a:t>
            </a:r>
          </a:p>
        </p:txBody>
      </p:sp>
      <p:pic>
        <p:nvPicPr>
          <p:cNvPr id="3074" name="Picture 2" descr="Resultado de imagen para magnitude compa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5" y="2523605"/>
            <a:ext cx="3666876" cy="24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magnitude compa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10" y="1853248"/>
            <a:ext cx="4307131" cy="478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9" y="5396564"/>
            <a:ext cx="69342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Un </a:t>
            </a:r>
            <a:r>
              <a:rPr lang="en-US" dirty="0" err="1" smtClean="0"/>
              <a:t>termómetro</a:t>
            </a:r>
            <a:r>
              <a:rPr lang="en-US" dirty="0" smtClean="0"/>
              <a:t> digital </a:t>
            </a:r>
            <a:r>
              <a:rPr lang="en-US" dirty="0" err="1" smtClean="0"/>
              <a:t>tiene</a:t>
            </a:r>
            <a:r>
              <a:rPr lang="en-US" dirty="0" smtClean="0"/>
              <a:t> dos entradas. Un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convierte</a:t>
            </a:r>
            <a:r>
              <a:rPr lang="en-US" dirty="0" smtClean="0"/>
              <a:t> la </a:t>
            </a:r>
            <a:r>
              <a:rPr lang="en-US" dirty="0" err="1" smtClean="0"/>
              <a:t>temperatura</a:t>
            </a:r>
            <a:r>
              <a:rPr lang="en-US" dirty="0" smtClean="0"/>
              <a:t> del </a:t>
            </a:r>
            <a:r>
              <a:rPr lang="en-US" dirty="0" err="1" smtClean="0"/>
              <a:t>termómetro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lectura</a:t>
            </a:r>
            <a:r>
              <a:rPr lang="en-US" dirty="0" smtClean="0"/>
              <a:t> de 8 bits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despliega</a:t>
            </a:r>
            <a:r>
              <a:rPr lang="en-US" dirty="0" smtClean="0"/>
              <a:t> que </a:t>
            </a:r>
            <a:r>
              <a:rPr lang="en-US" dirty="0" err="1" smtClean="0"/>
              <a:t>temperatura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mayor, </a:t>
            </a:r>
            <a:r>
              <a:rPr lang="en-US" dirty="0" err="1" smtClean="0"/>
              <a:t>menor</a:t>
            </a:r>
            <a:r>
              <a:rPr lang="en-US" dirty="0" smtClean="0"/>
              <a:t> o </a:t>
            </a:r>
            <a:r>
              <a:rPr lang="en-US" dirty="0" err="1" smtClean="0"/>
              <a:t>igual</a:t>
            </a:r>
            <a:endParaRPr lang="en-US" dirty="0" smtClean="0"/>
          </a:p>
          <a:p>
            <a:r>
              <a:rPr lang="en-US" dirty="0" err="1" smtClean="0"/>
              <a:t>Dibuje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464" y="1898670"/>
            <a:ext cx="4772025" cy="17049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464" y="4174423"/>
            <a:ext cx="5429116" cy="25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7" y="1853248"/>
            <a:ext cx="5438110" cy="28612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747" y="4404575"/>
            <a:ext cx="6533253" cy="23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operadores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Este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código</a:t>
            </a:r>
            <a:r>
              <a:rPr lang="en-US" dirty="0" smtClean="0"/>
              <a:t> de </a:t>
            </a:r>
            <a:r>
              <a:rPr lang="en-US" dirty="0" err="1" smtClean="0"/>
              <a:t>comparador</a:t>
            </a:r>
            <a:r>
              <a:rPr lang="en-US" dirty="0" smtClean="0"/>
              <a:t> de 4 bits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haríamos</a:t>
            </a:r>
            <a:r>
              <a:rPr lang="en-US" dirty="0" smtClean="0"/>
              <a:t> un </a:t>
            </a:r>
            <a:r>
              <a:rPr lang="en-US" dirty="0" err="1" smtClean="0"/>
              <a:t>comparador</a:t>
            </a:r>
            <a:r>
              <a:rPr lang="en-US" dirty="0" smtClean="0"/>
              <a:t> de 8 bits?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25" y="1737578"/>
            <a:ext cx="4320661" cy="512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2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Paridad</a:t>
            </a:r>
            <a:r>
              <a:rPr lang="en-US" b="1" dirty="0" smtClean="0"/>
              <a:t>: </a:t>
            </a:r>
            <a:r>
              <a:rPr lang="en-US" dirty="0" smtClean="0"/>
              <a:t>un </a:t>
            </a:r>
            <a:r>
              <a:rPr lang="en-US" dirty="0" err="1" smtClean="0"/>
              <a:t>sistema</a:t>
            </a:r>
            <a:r>
              <a:rPr lang="en-US" dirty="0" smtClean="0"/>
              <a:t> que </a:t>
            </a:r>
            <a:r>
              <a:rPr lang="en-US" dirty="0" err="1" smtClean="0"/>
              <a:t>verifica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errores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sistema</a:t>
            </a:r>
            <a:r>
              <a:rPr lang="en-US" dirty="0" smtClean="0"/>
              <a:t> de multiples bits </a:t>
            </a:r>
            <a:r>
              <a:rPr lang="en-US" dirty="0" err="1" smtClean="0"/>
              <a:t>contando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1’s o 0’s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par: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verifcación</a:t>
            </a:r>
            <a:r>
              <a:rPr lang="en-US" dirty="0" smtClean="0"/>
              <a:t> de error que require que el total de </a:t>
            </a:r>
            <a:r>
              <a:rPr lang="en-US" dirty="0" err="1" smtClean="0"/>
              <a:t>números</a:t>
            </a:r>
            <a:r>
              <a:rPr lang="en-US" dirty="0" smtClean="0"/>
              <a:t> binaries </a:t>
            </a:r>
            <a:r>
              <a:rPr lang="en-US" dirty="0" err="1" smtClean="0"/>
              <a:t>sean</a:t>
            </a:r>
            <a:r>
              <a:rPr lang="en-US" dirty="0"/>
              <a:t> </a:t>
            </a:r>
            <a:r>
              <a:rPr lang="en-US" dirty="0" smtClean="0"/>
              <a:t>pares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</a:t>
            </a:r>
            <a:r>
              <a:rPr lang="en-US" b="1" dirty="0" err="1" smtClean="0"/>
              <a:t>impar</a:t>
            </a:r>
            <a:r>
              <a:rPr lang="en-US" b="1" dirty="0" smtClean="0"/>
              <a:t>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verificación</a:t>
            </a:r>
            <a:r>
              <a:rPr lang="en-US" dirty="0" smtClean="0"/>
              <a:t> de </a:t>
            </a:r>
            <a:r>
              <a:rPr lang="en-US" dirty="0" err="1" smtClean="0"/>
              <a:t>errores</a:t>
            </a:r>
            <a:r>
              <a:rPr lang="en-US" dirty="0" smtClean="0"/>
              <a:t> que </a:t>
            </a:r>
            <a:r>
              <a:rPr lang="en-US" dirty="0" err="1" smtClean="0"/>
              <a:t>requiere</a:t>
            </a:r>
            <a:r>
              <a:rPr lang="en-US" dirty="0" smtClean="0"/>
              <a:t> que el total sea un </a:t>
            </a:r>
            <a:r>
              <a:rPr lang="en-US" dirty="0" err="1" smtClean="0"/>
              <a:t>numero</a:t>
            </a:r>
            <a:r>
              <a:rPr lang="en-US" dirty="0" smtClean="0"/>
              <a:t> </a:t>
            </a:r>
            <a:r>
              <a:rPr lang="en-US" dirty="0" err="1" smtClean="0"/>
              <a:t>impar</a:t>
            </a:r>
            <a:r>
              <a:rPr lang="en-US" dirty="0" smtClean="0"/>
              <a:t>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smtClean="0"/>
              <a:t>Bit de </a:t>
            </a:r>
            <a:r>
              <a:rPr lang="en-US" b="1" dirty="0" err="1" smtClean="0"/>
              <a:t>Paridad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un bit </a:t>
            </a:r>
            <a:r>
              <a:rPr lang="en-US" dirty="0" err="1" smtClean="0"/>
              <a:t>añadido</a:t>
            </a:r>
            <a:r>
              <a:rPr lang="en-US" dirty="0" smtClean="0"/>
              <a:t> a la </a:t>
            </a:r>
            <a:r>
              <a:rPr lang="en-US" dirty="0" err="1" smtClean="0"/>
              <a:t>trama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r>
              <a:rPr lang="en-US" dirty="0" smtClean="0"/>
              <a:t> que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par, </a:t>
            </a:r>
            <a:r>
              <a:rPr lang="en-US" dirty="0" err="1" smtClean="0"/>
              <a:t>imar</a:t>
            </a:r>
            <a:r>
              <a:rPr lang="en-US" dirty="0" smtClean="0"/>
              <a:t> o sin </a:t>
            </a:r>
            <a:r>
              <a:rPr lang="en-US" dirty="0" err="1" smtClean="0"/>
              <a:t>paridad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bit de </a:t>
            </a:r>
            <a:r>
              <a:rPr lang="en-US" dirty="0" err="1" smtClean="0"/>
              <a:t>paridad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480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pic>
        <p:nvPicPr>
          <p:cNvPr id="6146" name="Picture 2" descr="Resultado de imagen para data transmitter and receiver with parity generator and che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00" y="1615896"/>
            <a:ext cx="9027062" cy="485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1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¿Qué dato necesitamos enviar para cada uno de los casos si?</a:t>
            </a:r>
          </a:p>
          <a:p>
            <a:pPr lvl="1"/>
            <a:r>
              <a:rPr lang="es-PA" dirty="0" smtClean="0"/>
              <a:t>Se necesita paridad par</a:t>
            </a:r>
          </a:p>
          <a:p>
            <a:pPr lvl="1"/>
            <a:r>
              <a:rPr lang="es-PA" dirty="0" smtClean="0"/>
              <a:t>Se necesita paridad impar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A) 0110110</a:t>
            </a:r>
          </a:p>
          <a:p>
            <a:pPr lvl="1"/>
            <a:r>
              <a:rPr lang="es-PA" dirty="0" smtClean="0"/>
              <a:t>B) 1000000</a:t>
            </a:r>
          </a:p>
          <a:p>
            <a:pPr lvl="1"/>
            <a:r>
              <a:rPr lang="es-PA" dirty="0" smtClean="0"/>
              <a:t>C) 0010101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432628"/>
              </p:ext>
            </p:extLst>
          </p:nvPr>
        </p:nvGraphicFramePr>
        <p:xfrm>
          <a:off x="1455313" y="4655820"/>
          <a:ext cx="8369836" cy="174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Paridad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A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B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C</a:t>
                      </a:r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Impar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Normalmente se utiliza una XOR como generador de paridad de 1 bit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más de 1 bit hacemos XOR a su salida anterior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18" y="1984352"/>
            <a:ext cx="1447800" cy="1152525"/>
          </a:xfrm>
          <a:prstGeom prst="rect">
            <a:avLst/>
          </a:prstGeom>
        </p:spPr>
      </p:pic>
      <p:pic>
        <p:nvPicPr>
          <p:cNvPr id="11266" name="Picture 2" descr="Resultado de imagen para 1bit parity gen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0" y="3717754"/>
            <a:ext cx="5222140" cy="293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80" y="1900223"/>
            <a:ext cx="1860372" cy="132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xor</a:t>
            </a:r>
            <a:r>
              <a:rPr lang="es-PA" dirty="0" smtClean="0"/>
              <a:t> B) </a:t>
            </a:r>
            <a:r>
              <a:rPr lang="es-PA" dirty="0" err="1" smtClean="0"/>
              <a:t>xor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0.  Transmisión correcta</a:t>
            </a:r>
          </a:p>
          <a:p>
            <a:pPr lvl="1"/>
            <a:r>
              <a:rPr lang="es-PA" dirty="0" smtClean="0"/>
              <a:t>P’ = 1.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2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XNOR son usadas para generador de paridad IMPAR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Utilizamos una XNOR (ejemplo para 4 bits en fig. inferior)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7084"/>
          <a:stretch/>
        </p:blipFill>
        <p:spPr>
          <a:xfrm rot="16200000">
            <a:off x="3499302" y="3557057"/>
            <a:ext cx="2195782" cy="34866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5" y="2003146"/>
            <a:ext cx="65055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5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[Ordenamiento de datos]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Dependiendo de la arquitectura</a:t>
            </a:r>
          </a:p>
          <a:p>
            <a:pPr lvl="1"/>
            <a:r>
              <a:rPr lang="es-PA" dirty="0" smtClean="0"/>
              <a:t>Big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r>
              <a:rPr lang="es-PA" dirty="0" smtClean="0"/>
              <a:t>Little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803" y="3819871"/>
            <a:ext cx="70961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IMPAR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xnor</a:t>
            </a:r>
            <a:r>
              <a:rPr lang="es-PA" dirty="0" smtClean="0"/>
              <a:t> B) </a:t>
            </a:r>
            <a:r>
              <a:rPr lang="es-PA" dirty="0" err="1" smtClean="0"/>
              <a:t>xnor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1.  Transmisión correcta</a:t>
            </a:r>
          </a:p>
          <a:p>
            <a:pPr lvl="1"/>
            <a:r>
              <a:rPr lang="es-PA" dirty="0" smtClean="0"/>
              <a:t>P’ = 0.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Ejemplo de generador de paridad par e impar (4 bits)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505" y="2112135"/>
            <a:ext cx="5383937" cy="44410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5485" b="18902"/>
          <a:stretch/>
        </p:blipFill>
        <p:spPr>
          <a:xfrm>
            <a:off x="166914" y="4069725"/>
            <a:ext cx="6329154" cy="4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1250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61497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6274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22106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/>
              <a:t>Circuito </a:t>
            </a:r>
            <a:r>
              <a:rPr lang="es-PA" b="1" dirty="0" smtClean="0"/>
              <a:t>secuencial</a:t>
            </a:r>
            <a:r>
              <a:rPr lang="es-PA" dirty="0" smtClean="0"/>
              <a:t>: </a:t>
            </a:r>
            <a:r>
              <a:rPr lang="es-PA" dirty="0"/>
              <a:t>Un circuito digital cuya salida depende no solo del </a:t>
            </a:r>
            <a:r>
              <a:rPr lang="es-PA" dirty="0" smtClean="0"/>
              <a:t>presente combinación </a:t>
            </a:r>
            <a:r>
              <a:rPr lang="es-PA" dirty="0"/>
              <a:t>de entradas, pero también en la historia del circuito.</a:t>
            </a:r>
          </a:p>
          <a:p>
            <a:r>
              <a:rPr lang="es-PA" b="1" dirty="0" err="1" smtClean="0"/>
              <a:t>Latch</a:t>
            </a:r>
            <a:r>
              <a:rPr lang="es-PA" dirty="0" smtClean="0"/>
              <a:t>: </a:t>
            </a:r>
            <a:r>
              <a:rPr lang="es-PA" dirty="0"/>
              <a:t>Un circuito secuencial con dos entradas llamadas SET y RESET, que hacen</a:t>
            </a:r>
          </a:p>
          <a:p>
            <a:r>
              <a:rPr lang="es-PA" dirty="0"/>
              <a:t>el </a:t>
            </a:r>
            <a:r>
              <a:rPr lang="es-PA" dirty="0" smtClean="0"/>
              <a:t>“</a:t>
            </a:r>
            <a:r>
              <a:rPr lang="es-PA" dirty="0" err="1" smtClean="0"/>
              <a:t>latch</a:t>
            </a:r>
            <a:r>
              <a:rPr lang="es-PA" dirty="0" smtClean="0"/>
              <a:t>” </a:t>
            </a:r>
            <a:r>
              <a:rPr lang="es-PA" dirty="0"/>
              <a:t>almacena un 0 lógico </a:t>
            </a:r>
            <a:r>
              <a:rPr lang="es-PA" dirty="0" smtClean="0"/>
              <a:t>(</a:t>
            </a:r>
            <a:r>
              <a:rPr lang="es-PA" dirty="0" err="1" smtClean="0"/>
              <a:t>reset</a:t>
            </a:r>
            <a:r>
              <a:rPr lang="es-PA" dirty="0" smtClean="0"/>
              <a:t>) </a:t>
            </a:r>
            <a:r>
              <a:rPr lang="es-PA" dirty="0"/>
              <a:t>o 1 </a:t>
            </a:r>
            <a:r>
              <a:rPr lang="es-PA" dirty="0" smtClean="0"/>
              <a:t>(set) </a:t>
            </a:r>
            <a:r>
              <a:rPr lang="es-PA" dirty="0"/>
              <a:t>hasta que se cambie activamente.</a:t>
            </a:r>
          </a:p>
          <a:p>
            <a:r>
              <a:rPr lang="es-PA" b="1" dirty="0"/>
              <a:t>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ALTO almacenado de un circuito de retención.</a:t>
            </a:r>
          </a:p>
          <a:p>
            <a:pPr lvl="1"/>
            <a:r>
              <a:rPr lang="es-PA" dirty="0"/>
              <a:t>2. Una entrada de pestillo que hace que el pestillo almacene una lógica 1.</a:t>
            </a:r>
          </a:p>
          <a:p>
            <a:r>
              <a:rPr lang="es-PA" b="1" dirty="0"/>
              <a:t>RESET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BAJO almacenado de un circuito de retención.</a:t>
            </a:r>
          </a:p>
          <a:p>
            <a:pPr lvl="1"/>
            <a:r>
              <a:rPr lang="es-PA" dirty="0"/>
              <a:t>2. Una entrada de pestillo que hace que el pestillo almacene un 0 lógico.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8088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6110" y="1503028"/>
            <a:ext cx="4544075" cy="4897771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44700" y="1678138"/>
            <a:ext cx="5318974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Un </a:t>
            </a:r>
            <a:r>
              <a:rPr lang="es-PA" dirty="0" err="1"/>
              <a:t>latch</a:t>
            </a:r>
            <a:r>
              <a:rPr lang="es-PA" dirty="0"/>
              <a:t> SR opera igual que un botón momentáneo</a:t>
            </a:r>
          </a:p>
          <a:p>
            <a:r>
              <a:rPr lang="es-PA" dirty="0"/>
              <a:t>Ejemplo control de motor </a:t>
            </a:r>
            <a:r>
              <a:rPr lang="es-PA" dirty="0" err="1"/>
              <a:t>on</a:t>
            </a:r>
            <a:r>
              <a:rPr lang="es-PA" dirty="0"/>
              <a:t>/off:</a:t>
            </a:r>
          </a:p>
          <a:p>
            <a:pPr lvl="1"/>
            <a:r>
              <a:rPr lang="es-PA" dirty="0" smtClean="0"/>
              <a:t>Al presionar START el motor arranca</a:t>
            </a:r>
          </a:p>
          <a:p>
            <a:pPr lvl="2"/>
            <a:r>
              <a:rPr lang="es-PA" dirty="0" smtClean="0"/>
              <a:t>El estado del motor arrancado se mantiene aún cuando es soltado</a:t>
            </a:r>
          </a:p>
          <a:p>
            <a:pPr lvl="1"/>
            <a:r>
              <a:rPr lang="es-PA" dirty="0" smtClean="0"/>
              <a:t>Al presionar STOP el motor se detiene</a:t>
            </a:r>
          </a:p>
          <a:p>
            <a:pPr lvl="2"/>
            <a:r>
              <a:rPr lang="es-PA" dirty="0" smtClean="0"/>
              <a:t>El estado del motor detenido se mantiene aún cuando es soltado</a:t>
            </a:r>
          </a:p>
          <a:p>
            <a:pPr lvl="1"/>
            <a:r>
              <a:rPr lang="es-PA" dirty="0" smtClean="0"/>
              <a:t>Al presionar START cuando está arrancado no tiene ninguna acción</a:t>
            </a:r>
          </a:p>
          <a:p>
            <a:pPr lvl="1"/>
            <a:r>
              <a:rPr lang="es-PA" dirty="0" smtClean="0"/>
              <a:t>Al presionar STOP cando está detenido no tiene ninguna acción</a:t>
            </a:r>
          </a:p>
        </p:txBody>
      </p:sp>
      <p:pic>
        <p:nvPicPr>
          <p:cNvPr id="1028" name="Picture 4" descr="Resultado de imagen para sr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88" y="3387144"/>
            <a:ext cx="6128792" cy="22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42" y="2052918"/>
            <a:ext cx="84677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3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2050" name="Picture 2" descr="Resultado de imagen para latching hold button circu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669" y="1665868"/>
            <a:ext cx="8505825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8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[Señales Continuas y Discretas]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9" y="2743245"/>
            <a:ext cx="92868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098" name="Picture 2" descr="Resultado de imagen para NOR NAND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557" y="1716841"/>
            <a:ext cx="6928835" cy="514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110094"/>
            <a:ext cx="10189653" cy="40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9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80" y="3046737"/>
            <a:ext cx="9571979" cy="32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– 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918"/>
            <a:ext cx="8439150" cy="3790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74" y="4868214"/>
            <a:ext cx="5231326" cy="19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4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- 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275"/>
            <a:ext cx="8772525" cy="3895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874" y="4945487"/>
            <a:ext cx="5198126" cy="19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Oscilación a cortos pulsos de entrada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da un estado incierto si el pulso de SET o el pulso de RESET es muy corto</a:t>
            </a:r>
          </a:p>
          <a:p>
            <a:r>
              <a:rPr lang="es-PA" dirty="0" smtClean="0"/>
              <a:t>La señal no se propaga apropiadamente sobre las salidas causando que los estados no se permeen por las compuertas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60" y="3264842"/>
            <a:ext cx="9680570" cy="35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Oscilacion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09" y="2370825"/>
            <a:ext cx="83629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Oscilacion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oscilación es algo no deseado</a:t>
            </a:r>
          </a:p>
          <a:p>
            <a:r>
              <a:rPr lang="es-PA" dirty="0" smtClean="0"/>
              <a:t>En este caso el periodo de oscilación puede ser muy extenso</a:t>
            </a:r>
          </a:p>
          <a:p>
            <a:r>
              <a:rPr lang="es-PA" dirty="0" smtClean="0"/>
              <a:t>Se da cuando S = R = 1 en el mismo momento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" y="3636276"/>
            <a:ext cx="6761408" cy="31573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890" y="4581559"/>
            <a:ext cx="5907110" cy="22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7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767534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 Lógico:  un nivel de voltaje que representa un estado en un sistema digital</a:t>
            </a:r>
          </a:p>
          <a:p>
            <a:pPr lvl="1"/>
            <a:r>
              <a:rPr lang="es-PA" dirty="0" smtClean="0"/>
              <a:t>Estado Lógico Alto (1 lógico)</a:t>
            </a:r>
          </a:p>
          <a:p>
            <a:pPr lvl="1"/>
            <a:r>
              <a:rPr lang="es-PA" dirty="0" smtClean="0"/>
              <a:t>Estado Lógico Bajo (0 lógico)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Lógica Positiva:  un sistema en cuyo estado bajo representa un 0 lógico y un estado alto un 1 lógico</a:t>
            </a:r>
          </a:p>
          <a:p>
            <a:pPr lvl="1"/>
            <a:r>
              <a:rPr lang="es-PA" dirty="0" smtClean="0"/>
              <a:t>Lógica Negativa: un sistema en cuyo estado bajo representa </a:t>
            </a:r>
            <a:r>
              <a:rPr lang="es-PA" dirty="0" err="1" smtClean="0"/>
              <a:t>on</a:t>
            </a:r>
            <a:r>
              <a:rPr lang="es-PA" dirty="0" smtClean="0"/>
              <a:t> 1 lógico y un estado alto representa un 0 lógico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305" y="2436169"/>
            <a:ext cx="35052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Tabla de la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86" y="2807594"/>
            <a:ext cx="10181934" cy="25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como eliminador de rebotes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usan para eliminar el rebote en interruptores</a:t>
            </a:r>
          </a:p>
          <a:p>
            <a:r>
              <a:rPr lang="es-PA" dirty="0" smtClean="0"/>
              <a:t>Se dan al presionar</a:t>
            </a:r>
          </a:p>
          <a:p>
            <a:r>
              <a:rPr lang="es-PA" dirty="0" smtClean="0"/>
              <a:t>Son intervalos de tiempo cortos</a:t>
            </a:r>
          </a:p>
          <a:p>
            <a:r>
              <a:rPr lang="es-PA" dirty="0" smtClean="0"/>
              <a:t>Sin eliminación de rebotes podemos causar comportamientos “misteriosos” en nuestra aplicación</a:t>
            </a:r>
            <a:endParaRPr lang="es-PA" dirty="0"/>
          </a:p>
        </p:txBody>
      </p:sp>
      <p:pic>
        <p:nvPicPr>
          <p:cNvPr id="6146" name="Picture 2" descr="Resultado de imagen para LATCH AS SWITCH DEBOU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81" y="3931030"/>
            <a:ext cx="4443212" cy="286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5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b="1" dirty="0" err="1" smtClean="0"/>
              <a:t>Latch</a:t>
            </a:r>
            <a:r>
              <a:rPr lang="es-PA" b="1" dirty="0" smtClean="0"/>
              <a:t> SR por compuerta</a:t>
            </a:r>
            <a:r>
              <a:rPr lang="es-PA" dirty="0" smtClean="0"/>
              <a:t>:  Un </a:t>
            </a:r>
            <a:r>
              <a:rPr lang="es-PA" dirty="0" err="1"/>
              <a:t>latch</a:t>
            </a:r>
            <a:r>
              <a:rPr lang="es-PA" dirty="0"/>
              <a:t> SR cuya capacidad para cambiar estados está controlada por </a:t>
            </a:r>
            <a:r>
              <a:rPr lang="es-PA" dirty="0" smtClean="0"/>
              <a:t>un entrada </a:t>
            </a:r>
            <a:r>
              <a:rPr lang="es-PA" dirty="0"/>
              <a:t>adicional llamada </a:t>
            </a:r>
            <a:r>
              <a:rPr lang="es-PA" dirty="0" smtClean="0"/>
              <a:t>ENABLE</a:t>
            </a:r>
            <a:r>
              <a:rPr lang="es-PA" dirty="0"/>
              <a:t>.</a:t>
            </a:r>
          </a:p>
          <a:p>
            <a:r>
              <a:rPr lang="es-PA" b="1" dirty="0" err="1" smtClean="0"/>
              <a:t>Steering</a:t>
            </a:r>
            <a:r>
              <a:rPr lang="es-PA" b="1" dirty="0" smtClean="0"/>
              <a:t> Gates</a:t>
            </a:r>
            <a:r>
              <a:rPr lang="es-PA" dirty="0" smtClean="0"/>
              <a:t>: </a:t>
            </a:r>
            <a:r>
              <a:rPr lang="es-PA" dirty="0"/>
              <a:t>Las puertas lógicas, controladas por la entrada </a:t>
            </a:r>
            <a:r>
              <a:rPr lang="es-PA" dirty="0" smtClean="0"/>
              <a:t>ENABLE, que </a:t>
            </a:r>
            <a:r>
              <a:rPr lang="es-PA" dirty="0" err="1" smtClean="0"/>
              <a:t>dirije</a:t>
            </a:r>
            <a:r>
              <a:rPr lang="es-PA" dirty="0" smtClean="0"/>
              <a:t> un estado </a:t>
            </a:r>
            <a:r>
              <a:rPr lang="es-PA" dirty="0"/>
              <a:t>SET o RESET a la entrada correcta de un circuito de retención SR.</a:t>
            </a:r>
            <a:endParaRPr lang="es-PA" b="1" dirty="0"/>
          </a:p>
          <a:p>
            <a:r>
              <a:rPr lang="es-PA" b="1" dirty="0" err="1" smtClean="0"/>
              <a:t>Latch</a:t>
            </a:r>
            <a:r>
              <a:rPr lang="es-PA" b="1" dirty="0" smtClean="0"/>
              <a:t> Transparente</a:t>
            </a:r>
            <a:r>
              <a:rPr lang="es-PA" dirty="0" smtClean="0"/>
              <a:t>: (</a:t>
            </a:r>
            <a:r>
              <a:rPr lang="es-PA" dirty="0" err="1" smtClean="0"/>
              <a:t>latch</a:t>
            </a:r>
            <a:r>
              <a:rPr lang="es-PA" dirty="0" smtClean="0"/>
              <a:t> D) </a:t>
            </a:r>
            <a:r>
              <a:rPr lang="es-PA" dirty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cuya </a:t>
            </a:r>
            <a:r>
              <a:rPr lang="es-PA" dirty="0"/>
              <a:t>salida sigue su entrada de </a:t>
            </a:r>
            <a:r>
              <a:rPr lang="es-PA" dirty="0" smtClean="0"/>
              <a:t>datos cuando </a:t>
            </a:r>
            <a:r>
              <a:rPr lang="es-PA" dirty="0"/>
              <a:t>su entrada ENABLE está activa.</a:t>
            </a:r>
          </a:p>
        </p:txBody>
      </p:sp>
    </p:spTree>
    <p:extLst>
      <p:ext uri="{BB962C8B-B14F-4D97-AF65-F5344CB8AC3E}">
        <p14:creationId xmlns:p14="http://schemas.microsoft.com/office/powerpoint/2010/main" val="29685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 es siempre deseable que un </a:t>
            </a:r>
            <a:r>
              <a:rPr lang="es-PA" dirty="0" err="1" smtClean="0"/>
              <a:t>latch</a:t>
            </a:r>
            <a:r>
              <a:rPr lang="es-PA" dirty="0" smtClean="0"/>
              <a:t> SR se active al cambiar las entradas</a:t>
            </a:r>
          </a:p>
          <a:p>
            <a:r>
              <a:rPr lang="es-PA" dirty="0" smtClean="0"/>
              <a:t>La primera parte son los “</a:t>
            </a:r>
            <a:r>
              <a:rPr lang="es-PA" dirty="0" err="1" smtClean="0"/>
              <a:t>steering</a:t>
            </a:r>
            <a:r>
              <a:rPr lang="es-PA" dirty="0" smtClean="0"/>
              <a:t> </a:t>
            </a:r>
            <a:r>
              <a:rPr lang="es-PA" dirty="0" err="1" smtClean="0"/>
              <a:t>gates</a:t>
            </a:r>
            <a:r>
              <a:rPr lang="es-PA" dirty="0" smtClean="0"/>
              <a:t>”, controlan el </a:t>
            </a:r>
            <a:r>
              <a:rPr lang="es-PA" dirty="0" err="1" smtClean="0"/>
              <a:t>inhibit</a:t>
            </a:r>
            <a:r>
              <a:rPr lang="es-PA" dirty="0" smtClean="0"/>
              <a:t>/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1638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41" y="3554569"/>
            <a:ext cx="4542156" cy="287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Resultado de imagen para gates sr la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09" y="3663866"/>
            <a:ext cx="6628717" cy="276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Tabla de la verdad de </a:t>
            </a:r>
            <a:r>
              <a:rPr lang="es-PA" dirty="0" err="1" smtClean="0"/>
              <a:t>latch</a:t>
            </a:r>
            <a:r>
              <a:rPr lang="es-PA" dirty="0" smtClean="0"/>
              <a:t> SR con 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607" y="2987899"/>
            <a:ext cx="6567151" cy="29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siguiente figura tiene entradas de EN1 a 50% DC y EN2 a 17% DC.  Dibuje las salidas bajo la configuración de las entradas.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" y="3524250"/>
            <a:ext cx="4172150" cy="17351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3524250"/>
            <a:ext cx="77152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D prácticamente  copia la entrada a su salida, en igual caso depende de la entrada ENABLE.</a:t>
            </a:r>
            <a:endParaRPr lang="es-PA" dirty="0"/>
          </a:p>
        </p:txBody>
      </p:sp>
      <p:pic>
        <p:nvPicPr>
          <p:cNvPr id="18434" name="Picture 2" descr="Resultado de imagen para gate D lat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97"/>
          <a:stretch/>
        </p:blipFill>
        <p:spPr bwMode="auto">
          <a:xfrm>
            <a:off x="232847" y="3844589"/>
            <a:ext cx="5253553" cy="274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64" y="4272689"/>
            <a:ext cx="6298511" cy="18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Note que al copiar igual existe un retardo de propagación.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7889"/>
            <a:ext cx="6580637" cy="19392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09" y="2500044"/>
            <a:ext cx="56959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9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sistema de tráfico da una salida lógica activa cuando el auto llega al punto donde se encuentra el sensor.  Cada 5 segundos se repite este patrón de </a:t>
            </a:r>
            <a:r>
              <a:rPr lang="es-PA" dirty="0" err="1" smtClean="0"/>
              <a:t>sensado</a:t>
            </a:r>
            <a:r>
              <a:rPr lang="es-PA" dirty="0" smtClean="0"/>
              <a:t> y es enviado a un sistema de adquisición de datos.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36" y="2781836"/>
            <a:ext cx="3416688" cy="39216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71" y="3410218"/>
            <a:ext cx="53530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Biblioteca de módulos parametrizados (LPM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Un conjunto estandarizado de </a:t>
            </a:r>
            <a:r>
              <a:rPr lang="es-PA" dirty="0" smtClean="0"/>
              <a:t>componentes para </a:t>
            </a:r>
            <a:r>
              <a:rPr lang="es-PA" dirty="0"/>
              <a:t>lo cual se pueden especificar ciertas propiedades cuando se crea una instancia del componente.</a:t>
            </a:r>
          </a:p>
          <a:p>
            <a:r>
              <a:rPr lang="es-PA" b="1" dirty="0" smtClean="0"/>
              <a:t>Parámetro</a:t>
            </a:r>
            <a:r>
              <a:rPr lang="es-PA" dirty="0" smtClean="0"/>
              <a:t>: </a:t>
            </a:r>
            <a:r>
              <a:rPr lang="es-PA" dirty="0"/>
              <a:t>(en un componente LPM) Una propiedad de un componente que puede </a:t>
            </a:r>
            <a:r>
              <a:rPr lang="es-PA" dirty="0" smtClean="0"/>
              <a:t>ser especificado </a:t>
            </a:r>
            <a:r>
              <a:rPr lang="es-PA" dirty="0"/>
              <a:t>cuando el componente es instanciado.</a:t>
            </a:r>
          </a:p>
          <a:p>
            <a:r>
              <a:rPr lang="es-PA" b="1" dirty="0"/>
              <a:t>Mapa </a:t>
            </a:r>
            <a:r>
              <a:rPr lang="es-PA" b="1" dirty="0" smtClean="0"/>
              <a:t>genérico</a:t>
            </a:r>
            <a:r>
              <a:rPr lang="es-PA" dirty="0" smtClean="0"/>
              <a:t>: </a:t>
            </a:r>
            <a:r>
              <a:rPr lang="es-PA" dirty="0"/>
              <a:t>Una construcción VHDL que mapea uno o más parámetros de un </a:t>
            </a:r>
            <a:r>
              <a:rPr lang="es-PA" dirty="0" smtClean="0"/>
              <a:t>componente a </a:t>
            </a:r>
            <a:r>
              <a:rPr lang="es-PA" dirty="0"/>
              <a:t>un valor para esa instancia del componente.</a:t>
            </a:r>
          </a:p>
          <a:p>
            <a:r>
              <a:rPr lang="es-PA" b="1" dirty="0"/>
              <a:t>Mapa de </a:t>
            </a:r>
            <a:r>
              <a:rPr lang="es-PA" b="1" dirty="0" smtClean="0"/>
              <a:t>puertos</a:t>
            </a:r>
            <a:r>
              <a:rPr lang="es-PA" dirty="0" smtClean="0"/>
              <a:t>: </a:t>
            </a:r>
            <a:r>
              <a:rPr lang="es-PA" dirty="0"/>
              <a:t>Una construcción VHDL que asigna el nombre de un puerto en un componente </a:t>
            </a:r>
            <a:r>
              <a:rPr lang="es-PA" dirty="0" smtClean="0"/>
              <a:t>al nombre del puerto </a:t>
            </a:r>
            <a:r>
              <a:rPr lang="es-PA" dirty="0"/>
              <a:t>variable o señal en una entidad de diseño que utiliza el componente.</a:t>
            </a:r>
          </a:p>
        </p:txBody>
      </p:sp>
    </p:spTree>
    <p:extLst>
      <p:ext uri="{BB962C8B-B14F-4D97-AF65-F5344CB8AC3E}">
        <p14:creationId xmlns:p14="http://schemas.microsoft.com/office/powerpoint/2010/main" val="83602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Onda Digital:  una </a:t>
            </a:r>
            <a:r>
              <a:rPr lang="es-PA" dirty="0" err="1"/>
              <a:t>suceción</a:t>
            </a:r>
            <a:r>
              <a:rPr lang="es-PA" dirty="0"/>
              <a:t> de 1’s y 0’s</a:t>
            </a:r>
          </a:p>
          <a:p>
            <a:r>
              <a:rPr lang="es-PA" dirty="0" smtClean="0"/>
              <a:t>Onda Periódica: una variación en secuencia de altos y bajos que se repiten en un período de tiempo</a:t>
            </a:r>
          </a:p>
          <a:p>
            <a:r>
              <a:rPr lang="es-PA" dirty="0" smtClean="0"/>
              <a:t>Período (T): El tiempo que transcurre desde que inicia la onda hasta que se vuelve a repetir.</a:t>
            </a:r>
          </a:p>
          <a:p>
            <a:r>
              <a:rPr lang="es-PA" dirty="0" smtClean="0"/>
              <a:t>Frecuencia:  Numero de veces por segundo que se repite una onda (f = 1/T)</a:t>
            </a:r>
          </a:p>
          <a:p>
            <a:r>
              <a:rPr lang="es-PA" dirty="0" smtClean="0"/>
              <a:t>Tiempo alto (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):  El transcurso de tiempo dentro de un período en donde se mantiene la onda en estado alto</a:t>
            </a:r>
          </a:p>
          <a:p>
            <a:r>
              <a:rPr lang="es-PA" dirty="0"/>
              <a:t>Tiempo </a:t>
            </a:r>
            <a:r>
              <a:rPr lang="es-PA" dirty="0" smtClean="0"/>
              <a:t>bajo </a:t>
            </a:r>
            <a:r>
              <a:rPr lang="es-PA" dirty="0"/>
              <a:t>(</a:t>
            </a:r>
            <a:r>
              <a:rPr lang="es-PA" dirty="0" err="1" smtClean="0"/>
              <a:t>t</a:t>
            </a:r>
            <a:r>
              <a:rPr lang="es-PA" sz="1200" dirty="0" err="1" smtClean="0"/>
              <a:t>L</a:t>
            </a:r>
            <a:r>
              <a:rPr lang="es-PA" dirty="0" smtClean="0"/>
              <a:t>):  </a:t>
            </a:r>
            <a:r>
              <a:rPr lang="es-PA" dirty="0"/>
              <a:t>El transcurso de tiempo dentro de un período en donde se mantiene la onda en estado </a:t>
            </a:r>
            <a:r>
              <a:rPr lang="es-PA" dirty="0" smtClean="0"/>
              <a:t>bajo</a:t>
            </a:r>
          </a:p>
          <a:p>
            <a:r>
              <a:rPr lang="es-PA" dirty="0" smtClean="0"/>
              <a:t>Ciclo de trabajo:  Fracción del período de tiempo en el cual se encuentra la onda en estado alto %DC = 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/T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40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Se pueden implementar estos </a:t>
            </a:r>
            <a:r>
              <a:rPr lang="es-PA" dirty="0" err="1" smtClean="0"/>
              <a:t>latch</a:t>
            </a:r>
            <a:r>
              <a:rPr lang="es-PA" dirty="0" smtClean="0"/>
              <a:t> como vimos en VHDL y con ENABLE usando:</a:t>
            </a:r>
          </a:p>
          <a:p>
            <a:pPr lvl="1"/>
            <a:r>
              <a:rPr lang="es-PA" dirty="0" smtClean="0"/>
              <a:t>Usando un archivo como el anterior ejemplo del </a:t>
            </a:r>
            <a:r>
              <a:rPr lang="es-PA" dirty="0" err="1" smtClean="0"/>
              <a:t>latch</a:t>
            </a:r>
            <a:r>
              <a:rPr lang="es-PA" dirty="0" smtClean="0"/>
              <a:t> tipo D</a:t>
            </a:r>
            <a:endParaRPr lang="es-PA" dirty="0"/>
          </a:p>
          <a:p>
            <a:pPr lvl="1"/>
            <a:r>
              <a:rPr lang="es-PA" dirty="0" smtClean="0"/>
              <a:t>Cambiando STD_LOGIC_VECTOR </a:t>
            </a:r>
            <a:r>
              <a:rPr lang="es-PA" dirty="0"/>
              <a:t>tipos para D y Q, en lugar de </a:t>
            </a:r>
            <a:r>
              <a:rPr lang="es-PA" dirty="0" smtClean="0"/>
              <a:t>STD_LOGIC.</a:t>
            </a:r>
          </a:p>
          <a:p>
            <a:pPr lvl="1"/>
            <a:r>
              <a:rPr lang="es-PA" dirty="0" smtClean="0"/>
              <a:t>Se recomienda siempre usar </a:t>
            </a:r>
            <a:r>
              <a:rPr lang="es-PA" dirty="0"/>
              <a:t>un componente </a:t>
            </a:r>
            <a:r>
              <a:rPr lang="es-PA" dirty="0" smtClean="0"/>
              <a:t>primitivo </a:t>
            </a:r>
            <a:r>
              <a:rPr lang="es-PA" dirty="0"/>
              <a:t>o predefinido, en lugar de </a:t>
            </a:r>
            <a:r>
              <a:rPr lang="es-PA" dirty="0" smtClean="0"/>
              <a:t>crear nuestras estructuras </a:t>
            </a:r>
            <a:r>
              <a:rPr lang="es-PA" dirty="0"/>
              <a:t>de cierre. </a:t>
            </a:r>
          </a:p>
          <a:p>
            <a:pPr lvl="1"/>
            <a:r>
              <a:rPr lang="es-PA" dirty="0" smtClean="0"/>
              <a:t>Podemos </a:t>
            </a:r>
            <a:r>
              <a:rPr lang="es-PA" dirty="0"/>
              <a:t>usar múltiples primitivas de LATCH, </a:t>
            </a:r>
            <a:r>
              <a:rPr lang="es-PA" dirty="0" smtClean="0"/>
              <a:t>instanciadas por </a:t>
            </a:r>
            <a:r>
              <a:rPr lang="es-PA" dirty="0"/>
              <a:t>una declaración GENERATE, como hicimos para varias instancias de un sumador completo </a:t>
            </a:r>
            <a:r>
              <a:rPr lang="es-PA" dirty="0" smtClean="0"/>
              <a:t>en otros escenarios anteriores</a:t>
            </a:r>
          </a:p>
          <a:p>
            <a:pPr lvl="1"/>
            <a:r>
              <a:rPr lang="es-PA" dirty="0" smtClean="0"/>
              <a:t>Podemos también usar </a:t>
            </a:r>
            <a:r>
              <a:rPr lang="es-PA" dirty="0" err="1" smtClean="0"/>
              <a:t>biblotecas</a:t>
            </a:r>
            <a:r>
              <a:rPr lang="es-PA" dirty="0" smtClean="0"/>
              <a:t> parametrizadas o LPM</a:t>
            </a:r>
          </a:p>
          <a:p>
            <a:r>
              <a:rPr lang="es-PA" dirty="0" smtClean="0"/>
              <a:t>Se pueden especificar entradas, salidas, etc. Por medio de GENERIC MAP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9039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1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14830"/>
          <a:stretch/>
        </p:blipFill>
        <p:spPr>
          <a:xfrm>
            <a:off x="391409" y="2585162"/>
            <a:ext cx="5492662" cy="21101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09" y="4695335"/>
            <a:ext cx="5500675" cy="20983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749" y="3451538"/>
            <a:ext cx="6149595" cy="176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Edge-Triggered</a:t>
            </a:r>
            <a:r>
              <a:rPr lang="es-PA" dirty="0"/>
              <a:t> </a:t>
            </a:r>
            <a:r>
              <a:rPr lang="es-PA" dirty="0" smtClean="0"/>
              <a:t>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 smtClean="0"/>
              <a:t>Borde</a:t>
            </a:r>
            <a:r>
              <a:rPr lang="es-PA" dirty="0" smtClean="0"/>
              <a:t>: Transición de ALTO </a:t>
            </a:r>
            <a:r>
              <a:rPr lang="es-PA" dirty="0"/>
              <a:t>a BAJO </a:t>
            </a:r>
            <a:r>
              <a:rPr lang="es-PA" dirty="0" smtClean="0"/>
              <a:t>(negativo) </a:t>
            </a:r>
            <a:r>
              <a:rPr lang="es-PA" dirty="0"/>
              <a:t>o de BAJO a ALTO (borde </a:t>
            </a:r>
            <a:r>
              <a:rPr lang="es-PA" dirty="0" smtClean="0"/>
              <a:t>positivo) de </a:t>
            </a:r>
            <a:r>
              <a:rPr lang="es-PA" dirty="0"/>
              <a:t>una forma de onda de pulso.</a:t>
            </a:r>
          </a:p>
          <a:p>
            <a:r>
              <a:rPr lang="es-PA" b="1" dirty="0" smtClean="0"/>
              <a:t>Reloj</a:t>
            </a:r>
            <a:r>
              <a:rPr lang="es-PA" dirty="0" smtClean="0"/>
              <a:t>: </a:t>
            </a:r>
            <a:r>
              <a:rPr lang="es-PA" dirty="0"/>
              <a:t>Una entrada de habilitación para un circuito secuencial que es sensible al </a:t>
            </a:r>
            <a:r>
              <a:rPr lang="es-PA" dirty="0" smtClean="0"/>
              <a:t>borde positivo o borde </a:t>
            </a:r>
            <a:r>
              <a:rPr lang="es-PA" dirty="0"/>
              <a:t>negativo de una forma de onda.</a:t>
            </a:r>
          </a:p>
          <a:p>
            <a:r>
              <a:rPr lang="es-PA" b="1" dirty="0" err="1" smtClean="0"/>
              <a:t>Edge-Triggered</a:t>
            </a:r>
            <a:r>
              <a:rPr lang="es-PA" dirty="0" smtClean="0"/>
              <a:t>: señal habilitada por </a:t>
            </a:r>
            <a:r>
              <a:rPr lang="es-PA" dirty="0"/>
              <a:t>el borde positivo o negativo de una forma de onda digital</a:t>
            </a:r>
            <a:r>
              <a:rPr lang="es-PA" dirty="0" smtClean="0"/>
              <a:t>.</a:t>
            </a:r>
          </a:p>
          <a:p>
            <a:r>
              <a:rPr lang="es-PA" b="1" dirty="0" err="1" smtClean="0"/>
              <a:t>Edge-Sensitive</a:t>
            </a:r>
            <a:r>
              <a:rPr lang="es-PA" dirty="0" smtClean="0"/>
              <a:t>:  Sensible a bordes</a:t>
            </a:r>
            <a:endParaRPr lang="es-PA" dirty="0"/>
          </a:p>
          <a:p>
            <a:r>
              <a:rPr lang="es-PA" b="1" dirty="0" smtClean="0"/>
              <a:t>Sensible a Nivel</a:t>
            </a:r>
            <a:r>
              <a:rPr lang="es-PA" dirty="0" smtClean="0"/>
              <a:t>:  sensible a un </a:t>
            </a:r>
            <a:r>
              <a:rPr lang="es-PA" dirty="0"/>
              <a:t>nivel lógico ALTO o BAJO.</a:t>
            </a:r>
          </a:p>
          <a:p>
            <a:r>
              <a:rPr lang="es-PA" b="1" dirty="0" err="1" smtClean="0"/>
              <a:t>Flip-Flop</a:t>
            </a:r>
            <a:r>
              <a:rPr lang="es-PA" dirty="0" smtClean="0"/>
              <a:t>: Un circuito secuencial que cambia de nivel cuando se recibe el borde en flanco de una entrada de reloj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30608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Triggered</a:t>
            </a:r>
            <a:r>
              <a:rPr lang="es-PA" dirty="0" smtClean="0"/>
              <a:t> 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22530" name="Picture 2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4" t="-1029" r="-393" b="1029"/>
          <a:stretch/>
        </p:blipFill>
        <p:spPr bwMode="auto">
          <a:xfrm>
            <a:off x="7868991" y="2949262"/>
            <a:ext cx="2650863" cy="25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2" r="70290" b="20988"/>
          <a:stretch/>
        </p:blipFill>
        <p:spPr bwMode="auto">
          <a:xfrm>
            <a:off x="1546493" y="2949263"/>
            <a:ext cx="2896946" cy="254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0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Detector </a:t>
            </a:r>
            <a:r>
              <a:rPr lang="es-PA" dirty="0"/>
              <a:t>de </a:t>
            </a:r>
            <a:r>
              <a:rPr lang="es-PA" dirty="0" smtClean="0"/>
              <a:t>bordes: </a:t>
            </a:r>
            <a:r>
              <a:rPr lang="es-PA" dirty="0"/>
              <a:t>Un circuito en un </a:t>
            </a:r>
            <a:r>
              <a:rPr lang="es-PA" dirty="0" err="1"/>
              <a:t>flip-flop</a:t>
            </a:r>
            <a:r>
              <a:rPr lang="es-PA" dirty="0"/>
              <a:t> disparado por el borde que convierte el </a:t>
            </a:r>
            <a:r>
              <a:rPr lang="es-PA" dirty="0" smtClean="0"/>
              <a:t>borde activo de una </a:t>
            </a:r>
            <a:r>
              <a:rPr lang="es-PA" dirty="0"/>
              <a:t>entrada </a:t>
            </a:r>
            <a:r>
              <a:rPr lang="es-PA" dirty="0" smtClean="0"/>
              <a:t>de RELOJ a </a:t>
            </a:r>
            <a:r>
              <a:rPr lang="es-PA" dirty="0"/>
              <a:t>un pulso </a:t>
            </a:r>
            <a:r>
              <a:rPr lang="es-PA" dirty="0" smtClean="0"/>
              <a:t>activo </a:t>
            </a:r>
            <a:r>
              <a:rPr lang="es-PA" dirty="0"/>
              <a:t>en SET y RESET </a:t>
            </a:r>
            <a:r>
              <a:rPr lang="es-PA" dirty="0" smtClean="0"/>
              <a:t>del </a:t>
            </a:r>
            <a:r>
              <a:rPr lang="es-PA" dirty="0" err="1" smtClean="0"/>
              <a:t>latch</a:t>
            </a:r>
            <a:endParaRPr lang="es-PA" dirty="0"/>
          </a:p>
          <a:p>
            <a:r>
              <a:rPr lang="es-PA" dirty="0" err="1" smtClean="0"/>
              <a:t>Gated</a:t>
            </a:r>
            <a:r>
              <a:rPr lang="es-PA" dirty="0" smtClean="0"/>
              <a:t> </a:t>
            </a:r>
            <a:r>
              <a:rPr lang="es-PA" dirty="0" err="1" smtClean="0"/>
              <a:t>Lacth</a:t>
            </a:r>
            <a:r>
              <a:rPr lang="es-PA" dirty="0" smtClean="0"/>
              <a:t> con control por reloj = </a:t>
            </a:r>
            <a:r>
              <a:rPr lang="es-PA" dirty="0" err="1" smtClean="0"/>
              <a:t>Flip-Flop</a:t>
            </a:r>
            <a:endParaRPr lang="es-PA" dirty="0" smtClean="0"/>
          </a:p>
          <a:p>
            <a:r>
              <a:rPr lang="es-PA" dirty="0" smtClean="0"/>
              <a:t>Un circuito de detección de borde puede ser una AND donde A = 1 y B = CLK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520" y="3747753"/>
            <a:ext cx="4735919" cy="248562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48723" y="3649125"/>
            <a:ext cx="5174745" cy="23310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11" name="Picture 2" descr="Resultado de imagen para D FLIP FL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75" y="3842900"/>
            <a:ext cx="4669858" cy="19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8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tiempo de </a:t>
            </a: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10" y="3000779"/>
            <a:ext cx="8620425" cy="289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593203" y="1975644"/>
            <a:ext cx="5241701" cy="227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</a:t>
            </a:r>
            <a:endParaRPr lang="es-PA" dirty="0"/>
          </a:p>
        </p:txBody>
      </p:sp>
      <p:pic>
        <p:nvPicPr>
          <p:cNvPr id="21508" name="Picture 4" descr="Resultado de imagen para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0"/>
          <a:stretch/>
        </p:blipFill>
        <p:spPr bwMode="auto">
          <a:xfrm>
            <a:off x="0" y="4376128"/>
            <a:ext cx="4326274" cy="246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937" y="4397196"/>
            <a:ext cx="7877175" cy="2447925"/>
          </a:xfrm>
          <a:prstGeom prst="rect">
            <a:avLst/>
          </a:prstGeom>
        </p:spPr>
      </p:pic>
      <p:pic>
        <p:nvPicPr>
          <p:cNvPr id="21510" name="Picture 6" descr="Resultado de imagen para JK Flip Fl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020" y="2062851"/>
            <a:ext cx="503872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6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Complete el diagrama de tiempo del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 activado por flanco de bajada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05" y="2625272"/>
            <a:ext cx="8777086" cy="387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Calcular los parámetros anteriores de la(s) siguiente forma de onda(s)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73" y="3120941"/>
            <a:ext cx="103346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5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20473" y="3322749"/>
            <a:ext cx="6078828" cy="33613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Asuma que la salida de cada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va al CLK del siguiente y hay una entrada del reloj para el primero.  Dibuje el diagrama de tiempo.   Cada FF es cambiante en flanco de subida</a:t>
            </a:r>
            <a:endParaRPr lang="es-PA" dirty="0"/>
          </a:p>
        </p:txBody>
      </p:sp>
      <p:pic>
        <p:nvPicPr>
          <p:cNvPr id="33794" name="Picture 2" descr="Resultado de imagen para JK Flip Flops to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262" y="3394933"/>
            <a:ext cx="5834130" cy="319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090" y="3322749"/>
            <a:ext cx="2884868" cy="33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3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Circuitos Síncronos vs Asíncronos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Para el reloj sincrónico es más fácil realizar conteo debido a que cada entrada de reloj es anclada entre sí.</a:t>
            </a:r>
          </a:p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2" y="2761982"/>
            <a:ext cx="6705600" cy="2209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530" y="4861440"/>
            <a:ext cx="5353318" cy="19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Entradas </a:t>
            </a:r>
            <a:r>
              <a:rPr lang="es-PA" b="1" dirty="0" smtClean="0"/>
              <a:t>síncronas</a:t>
            </a:r>
            <a:r>
              <a:rPr lang="es-PA" dirty="0" smtClean="0"/>
              <a:t>: entradas </a:t>
            </a:r>
            <a:r>
              <a:rPr lang="es-PA" dirty="0"/>
              <a:t>de un </a:t>
            </a:r>
            <a:r>
              <a:rPr lang="es-PA" dirty="0" err="1"/>
              <a:t>flip-flop</a:t>
            </a:r>
            <a:r>
              <a:rPr lang="es-PA" dirty="0"/>
              <a:t> que no afectan la </a:t>
            </a:r>
            <a:r>
              <a:rPr lang="es-PA" dirty="0" smtClean="0"/>
              <a:t>salida Q del </a:t>
            </a:r>
            <a:r>
              <a:rPr lang="es-PA" dirty="0" err="1" smtClean="0"/>
              <a:t>flip-flop</a:t>
            </a:r>
            <a:r>
              <a:rPr lang="es-PA" dirty="0" smtClean="0"/>
              <a:t> a menos </a:t>
            </a:r>
            <a:r>
              <a:rPr lang="es-PA" dirty="0"/>
              <a:t>que se aplique un pulso de </a:t>
            </a:r>
            <a:r>
              <a:rPr lang="es-PA" dirty="0" smtClean="0"/>
              <a:t>reloj.  Los </a:t>
            </a:r>
            <a:r>
              <a:rPr lang="es-PA" dirty="0"/>
              <a:t>ejemplos incluyen entradas D, J y K.</a:t>
            </a:r>
          </a:p>
          <a:p>
            <a:r>
              <a:rPr lang="es-PA" b="1" dirty="0"/>
              <a:t>Entradas </a:t>
            </a:r>
            <a:r>
              <a:rPr lang="es-PA" b="1" dirty="0" smtClean="0"/>
              <a:t>asíncronas</a:t>
            </a:r>
            <a:r>
              <a:rPr lang="es-PA" dirty="0" smtClean="0"/>
              <a:t>: </a:t>
            </a:r>
            <a:r>
              <a:rPr lang="es-PA" dirty="0"/>
              <a:t>Las entradas de un </a:t>
            </a:r>
            <a:r>
              <a:rPr lang="es-PA" dirty="0" err="1"/>
              <a:t>flip-flop</a:t>
            </a:r>
            <a:r>
              <a:rPr lang="es-PA" dirty="0"/>
              <a:t> que cambian las salidas Q del </a:t>
            </a:r>
            <a:r>
              <a:rPr lang="es-PA" dirty="0" err="1" smtClean="0"/>
              <a:t>flip-flop</a:t>
            </a:r>
            <a:r>
              <a:rPr lang="es-PA" dirty="0" smtClean="0"/>
              <a:t> inmediatamente</a:t>
            </a:r>
            <a:r>
              <a:rPr lang="es-PA" dirty="0"/>
              <a:t>, sin esperar un pulso en la entrada CLK. Ejemplos </a:t>
            </a:r>
            <a:r>
              <a:rPr lang="es-PA" dirty="0" smtClean="0"/>
              <a:t>incluyen entradas de </a:t>
            </a:r>
            <a:r>
              <a:rPr lang="es-PA" dirty="0" err="1" smtClean="0"/>
              <a:t>preset</a:t>
            </a:r>
            <a:r>
              <a:rPr lang="es-PA" dirty="0" smtClean="0"/>
              <a:t> y set.</a:t>
            </a:r>
            <a:endParaRPr lang="es-PA" dirty="0"/>
          </a:p>
          <a:p>
            <a:r>
              <a:rPr lang="es-PA" dirty="0" err="1" smtClean="0"/>
              <a:t>Preset</a:t>
            </a:r>
            <a:r>
              <a:rPr lang="es-PA" dirty="0" smtClean="0"/>
              <a:t>: Realiza la función SET.</a:t>
            </a:r>
            <a:endParaRPr lang="es-PA" dirty="0"/>
          </a:p>
          <a:p>
            <a:r>
              <a:rPr lang="es-PA" dirty="0" smtClean="0"/>
              <a:t>Clear:  Realiza un RESET.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4768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35842" name="Picture 2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4"/>
          <a:stretch/>
        </p:blipFill>
        <p:spPr bwMode="auto">
          <a:xfrm>
            <a:off x="6156101" y="2040141"/>
            <a:ext cx="5925777" cy="47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5" b="61151"/>
          <a:stretch/>
        </p:blipFill>
        <p:spPr bwMode="auto">
          <a:xfrm>
            <a:off x="133974" y="2678249"/>
            <a:ext cx="5813503" cy="347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0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41" y="2278291"/>
            <a:ext cx="9786049" cy="409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7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Uso del </a:t>
            </a:r>
            <a:r>
              <a:rPr lang="es-PA" dirty="0" err="1" smtClean="0"/>
              <a:t>reset</a:t>
            </a:r>
            <a:r>
              <a:rPr lang="es-PA" dirty="0" smtClean="0"/>
              <a:t> en un circuito asíncrono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Reinicio maestro: </a:t>
            </a:r>
            <a:r>
              <a:rPr lang="es-PA" dirty="0"/>
              <a:t>Una entrada de reinicio asíncrono utilizada para establecer un circuito secuencial en </a:t>
            </a:r>
            <a:r>
              <a:rPr lang="es-PA" dirty="0" smtClean="0"/>
              <a:t>un estado </a:t>
            </a:r>
            <a:r>
              <a:rPr lang="es-PA" dirty="0"/>
              <a:t>inicial conocido.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3" y="4423024"/>
            <a:ext cx="6446077" cy="21709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231" y="3516837"/>
            <a:ext cx="61341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8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 (</a:t>
            </a:r>
            <a:r>
              <a:rPr lang="es-PA" b="1" dirty="0" err="1"/>
              <a:t>toggle</a:t>
            </a:r>
            <a:r>
              <a:rPr lang="es-PA" b="1" dirty="0"/>
              <a:t>) </a:t>
            </a:r>
            <a:r>
              <a:rPr lang="es-PA" b="1" dirty="0" err="1" smtClean="0"/>
              <a:t>flip-flop</a:t>
            </a:r>
            <a:r>
              <a:rPr lang="es-PA" dirty="0" smtClean="0"/>
              <a:t>:  Un </a:t>
            </a:r>
            <a:r>
              <a:rPr lang="es-PA" dirty="0" err="1"/>
              <a:t>flip-flop</a:t>
            </a:r>
            <a:r>
              <a:rPr lang="es-PA" dirty="0"/>
              <a:t> cuya salida alterna entre ALTO y </a:t>
            </a:r>
            <a:r>
              <a:rPr lang="es-PA" dirty="0" smtClean="0"/>
              <a:t>BAJO y cambia en cada </a:t>
            </a:r>
            <a:r>
              <a:rPr lang="es-PA" dirty="0"/>
              <a:t>pulso de reloj aplicado cuando una entrada síncrona, llamada T, está activa</a:t>
            </a:r>
            <a:r>
              <a:rPr lang="es-PA" dirty="0" smtClean="0"/>
              <a:t>.</a:t>
            </a:r>
          </a:p>
          <a:p>
            <a:endParaRPr lang="es-PA" dirty="0"/>
          </a:p>
          <a:p>
            <a:r>
              <a:rPr lang="es-PA" dirty="0" smtClean="0"/>
              <a:t>Implementación de un </a:t>
            </a:r>
            <a:r>
              <a:rPr lang="es-PA" dirty="0" err="1" smtClean="0"/>
              <a:t>Toggle</a:t>
            </a:r>
            <a:r>
              <a:rPr lang="es-PA" dirty="0" smtClean="0"/>
              <a:t> en…</a:t>
            </a:r>
          </a:p>
          <a:p>
            <a:r>
              <a:rPr lang="es-PA" dirty="0" smtClean="0"/>
              <a:t>…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D, sin entrada de…</a:t>
            </a:r>
          </a:p>
          <a:p>
            <a:r>
              <a:rPr lang="es-PA" dirty="0" smtClean="0"/>
              <a:t>… control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264" y="2796570"/>
            <a:ext cx="6305550" cy="2190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381" y="5099223"/>
            <a:ext cx="7286049" cy="16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0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T, con entrada de control.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39" y="2508762"/>
            <a:ext cx="5298806" cy="17524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2508762"/>
            <a:ext cx="5210567" cy="14965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695" y="4662188"/>
            <a:ext cx="6153150" cy="1828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48" y="4461175"/>
            <a:ext cx="3375289" cy="20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1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Tiempo de configuración (</a:t>
            </a:r>
            <a:r>
              <a:rPr lang="es-PA" b="1" dirty="0" err="1"/>
              <a:t>tsu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las entradas síncronas de un </a:t>
            </a:r>
            <a:r>
              <a:rPr lang="es-PA" dirty="0" err="1"/>
              <a:t>flip-flop</a:t>
            </a:r>
            <a:r>
              <a:rPr lang="es-PA" dirty="0"/>
              <a:t> </a:t>
            </a:r>
            <a:r>
              <a:rPr lang="es-PA" dirty="0" smtClean="0"/>
              <a:t>sean estables </a:t>
            </a:r>
            <a:r>
              <a:rPr lang="es-PA" dirty="0"/>
              <a:t>antes de aplicar un pulso CLK.</a:t>
            </a:r>
          </a:p>
          <a:p>
            <a:r>
              <a:rPr lang="es-PA" b="1" dirty="0" smtClean="0"/>
              <a:t>Tiempo de retención </a:t>
            </a:r>
            <a:r>
              <a:rPr lang="es-PA" b="1" dirty="0"/>
              <a:t>(</a:t>
            </a:r>
            <a:r>
              <a:rPr lang="es-PA" b="1" dirty="0" err="1"/>
              <a:t>th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que deben permanecer las entradas síncronas de un </a:t>
            </a:r>
            <a:r>
              <a:rPr lang="es-PA" dirty="0" err="1" smtClean="0"/>
              <a:t>flip-flop</a:t>
            </a:r>
            <a:r>
              <a:rPr lang="es-PA" dirty="0" smtClean="0"/>
              <a:t>.  Estable </a:t>
            </a:r>
            <a:r>
              <a:rPr lang="es-PA" dirty="0"/>
              <a:t>una vez finalizada la transición activa de CLK.</a:t>
            </a:r>
          </a:p>
          <a:p>
            <a:r>
              <a:rPr lang="es-PA" b="1" dirty="0"/>
              <a:t>Ancho de pulso (</a:t>
            </a:r>
            <a:r>
              <a:rPr lang="es-PA" b="1" dirty="0" err="1"/>
              <a:t>tw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requerido para un pulso de nivel activo aplicado a </a:t>
            </a:r>
            <a:r>
              <a:rPr lang="es-PA" dirty="0" smtClean="0"/>
              <a:t>un CLK</a:t>
            </a:r>
            <a:r>
              <a:rPr lang="es-PA" dirty="0"/>
              <a:t>, </a:t>
            </a:r>
            <a:r>
              <a:rPr lang="es-PA" dirty="0" smtClean="0"/>
              <a:t>CLR </a:t>
            </a:r>
            <a:r>
              <a:rPr lang="es-PA" dirty="0"/>
              <a:t>o </a:t>
            </a:r>
            <a:r>
              <a:rPr lang="es-PA" dirty="0" smtClean="0"/>
              <a:t>PRE</a:t>
            </a:r>
            <a:r>
              <a:rPr lang="es-PA" dirty="0"/>
              <a:t>, </a:t>
            </a:r>
            <a:r>
              <a:rPr lang="es-PA" dirty="0" smtClean="0"/>
              <a:t>y se mide </a:t>
            </a:r>
            <a:r>
              <a:rPr lang="es-PA" dirty="0"/>
              <a:t>desde el punto medio del borde anterior </a:t>
            </a:r>
            <a:r>
              <a:rPr lang="es-PA" dirty="0" smtClean="0"/>
              <a:t>de pulso </a:t>
            </a:r>
            <a:r>
              <a:rPr lang="es-PA" dirty="0"/>
              <a:t>hasta el punto medio del borde de salida.</a:t>
            </a:r>
          </a:p>
          <a:p>
            <a:r>
              <a:rPr lang="es-PA" b="1" dirty="0"/>
              <a:t>Tiempo de recuperación (</a:t>
            </a:r>
            <a:r>
              <a:rPr lang="es-PA" b="1" dirty="0" err="1"/>
              <a:t>trec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desde el punto medio del borde posterior de </a:t>
            </a:r>
            <a:r>
              <a:rPr lang="es-PA" dirty="0" smtClean="0"/>
              <a:t>un CLR </a:t>
            </a:r>
            <a:r>
              <a:rPr lang="es-PA" dirty="0" err="1" smtClean="0"/>
              <a:t>ó</a:t>
            </a:r>
            <a:r>
              <a:rPr lang="es-PA" dirty="0" smtClean="0"/>
              <a:t> PRE </a:t>
            </a:r>
            <a:r>
              <a:rPr lang="es-PA" dirty="0"/>
              <a:t>pulsa hasta el punto medio de un borde CLK activo.</a:t>
            </a:r>
          </a:p>
          <a:p>
            <a:r>
              <a:rPr lang="es-PA" b="1" dirty="0"/>
              <a:t>Retardo de </a:t>
            </a:r>
            <a:r>
              <a:rPr lang="es-PA" b="1" dirty="0" smtClean="0"/>
              <a:t>propagación (</a:t>
            </a:r>
            <a:r>
              <a:rPr lang="es-PA" b="1" dirty="0" err="1" smtClean="0"/>
              <a:t>tpd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cambie la salida de un circuito </a:t>
            </a:r>
            <a:r>
              <a:rPr lang="es-PA" dirty="0" smtClean="0"/>
              <a:t>digital. declara </a:t>
            </a:r>
            <a:r>
              <a:rPr lang="es-PA" dirty="0"/>
              <a:t>después de un cambio en una o más de sus entradas.</a:t>
            </a:r>
          </a:p>
        </p:txBody>
      </p:sp>
    </p:spTree>
    <p:extLst>
      <p:ext uri="{BB962C8B-B14F-4D97-AF65-F5344CB8AC3E}">
        <p14:creationId xmlns:p14="http://schemas.microsoft.com/office/powerpoint/2010/main" val="10407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sp>
        <p:nvSpPr>
          <p:cNvPr id="7" name="Rectángulo 6"/>
          <p:cNvSpPr/>
          <p:nvPr/>
        </p:nvSpPr>
        <p:spPr>
          <a:xfrm>
            <a:off x="655027" y="2610678"/>
            <a:ext cx="3245591" cy="33437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" name="Picture 2" descr="Resultado de imagen para tsu flip fl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" y="2738808"/>
            <a:ext cx="3395803" cy="329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Resultado de imagen para tw trec timing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646" y="2438401"/>
            <a:ext cx="7270674" cy="35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72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aperiódicas:  una secuencia de 1’s y 0’s que no se repite en el tiempo</a:t>
            </a:r>
          </a:p>
          <a:p>
            <a:pPr lvl="1"/>
            <a:r>
              <a:rPr lang="es-PA" dirty="0" smtClean="0"/>
              <a:t>Términos como frecuencia, </a:t>
            </a:r>
            <a:r>
              <a:rPr lang="es-PA" dirty="0" err="1" smtClean="0"/>
              <a:t>periódo</a:t>
            </a:r>
            <a:r>
              <a:rPr lang="es-PA" dirty="0" smtClean="0"/>
              <a:t>, ciclo de trabajo no tienen significado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433" y="3565608"/>
            <a:ext cx="47434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564" y="2198666"/>
            <a:ext cx="4714875" cy="40576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3489552"/>
            <a:ext cx="5649046" cy="147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4985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 smtClean="0"/>
              <a:t>Contador</a:t>
            </a:r>
            <a:r>
              <a:rPr lang="es-ES" dirty="0" smtClean="0"/>
              <a:t>: </a:t>
            </a:r>
            <a:r>
              <a:rPr lang="es-ES" dirty="0"/>
              <a:t>Un circuito digital secuencial cuya salida progresa en una repetición </a:t>
            </a:r>
            <a:r>
              <a:rPr lang="es-ES" dirty="0" smtClean="0"/>
              <a:t>patrón predecible  y que avanza cada </a:t>
            </a:r>
            <a:r>
              <a:rPr lang="es-ES" dirty="0"/>
              <a:t>pulso de reloj.</a:t>
            </a:r>
          </a:p>
          <a:p>
            <a:r>
              <a:rPr lang="es-ES" b="1" dirty="0" smtClean="0"/>
              <a:t>Reciclar</a:t>
            </a:r>
            <a:r>
              <a:rPr lang="es-ES" dirty="0" smtClean="0"/>
              <a:t>: Hacer </a:t>
            </a:r>
            <a:r>
              <a:rPr lang="es-ES" dirty="0"/>
              <a:t>una transición del último estado de la secuencia de conteo al </a:t>
            </a:r>
            <a:r>
              <a:rPr lang="es-ES" dirty="0" smtClean="0"/>
              <a:t>primer estado</a:t>
            </a:r>
            <a:r>
              <a:rPr lang="es-ES" dirty="0"/>
              <a:t>.</a:t>
            </a:r>
          </a:p>
          <a:p>
            <a:r>
              <a:rPr lang="es-ES" b="1" dirty="0"/>
              <a:t>Secuencia de </a:t>
            </a:r>
            <a:r>
              <a:rPr lang="es-ES" b="1" dirty="0" smtClean="0"/>
              <a:t>conteo</a:t>
            </a:r>
            <a:r>
              <a:rPr lang="es-ES" dirty="0" smtClean="0"/>
              <a:t>: </a:t>
            </a:r>
            <a:r>
              <a:rPr lang="es-ES" dirty="0"/>
              <a:t>La serie específica de estados de salida a través de los cuales un contador</a:t>
            </a:r>
          </a:p>
          <a:p>
            <a:r>
              <a:rPr lang="es-ES" dirty="0"/>
              <a:t>progresa</a:t>
            </a:r>
          </a:p>
          <a:p>
            <a:r>
              <a:rPr lang="es-ES" b="1" dirty="0"/>
              <a:t>Diagrama de </a:t>
            </a:r>
            <a:r>
              <a:rPr lang="es-ES" b="1" dirty="0" smtClean="0"/>
              <a:t>estado</a:t>
            </a:r>
            <a:r>
              <a:rPr lang="es-ES" dirty="0" smtClean="0"/>
              <a:t>: </a:t>
            </a:r>
            <a:r>
              <a:rPr lang="es-ES" dirty="0"/>
              <a:t>Un diagrama que muestra la progresión de los estados de una </a:t>
            </a:r>
            <a:r>
              <a:rPr lang="es-ES" dirty="0" smtClean="0"/>
              <a:t>secuencia.</a:t>
            </a:r>
            <a:endParaRPr lang="es-ES" dirty="0"/>
          </a:p>
          <a:p>
            <a:r>
              <a:rPr lang="es-ES" b="1" dirty="0" smtClean="0"/>
              <a:t>Módulo</a:t>
            </a:r>
            <a:r>
              <a:rPr lang="es-ES" dirty="0" smtClean="0"/>
              <a:t>: </a:t>
            </a:r>
            <a:r>
              <a:rPr lang="es-ES" dirty="0"/>
              <a:t>El número de estados a través de los cuales un contador secuencia </a:t>
            </a:r>
            <a:r>
              <a:rPr lang="es-ES" dirty="0" smtClean="0"/>
              <a:t>antes de repetirse</a:t>
            </a:r>
            <a:endParaRPr lang="es-ES" dirty="0"/>
          </a:p>
          <a:p>
            <a:r>
              <a:rPr lang="es-ES" b="1" dirty="0"/>
              <a:t>Contador de módulo n (o </a:t>
            </a:r>
            <a:r>
              <a:rPr lang="es-ES" b="1" dirty="0" err="1"/>
              <a:t>mod</a:t>
            </a:r>
            <a:r>
              <a:rPr lang="es-ES" b="1" dirty="0"/>
              <a:t> n</a:t>
            </a:r>
            <a:r>
              <a:rPr lang="es-ES" b="1" dirty="0" smtClean="0"/>
              <a:t>)</a:t>
            </a:r>
            <a:r>
              <a:rPr lang="es-ES" dirty="0" smtClean="0"/>
              <a:t>: </a:t>
            </a:r>
            <a:r>
              <a:rPr lang="es-ES" dirty="0"/>
              <a:t>Un contador con un módulo de </a:t>
            </a:r>
            <a:r>
              <a:rPr lang="es-ES" dirty="0" smtClean="0"/>
              <a:t>n cuentas.</a:t>
            </a:r>
            <a:endParaRPr lang="es-ES" dirty="0"/>
          </a:p>
          <a:p>
            <a:r>
              <a:rPr lang="es-ES" b="1" dirty="0"/>
              <a:t>Contador </a:t>
            </a:r>
            <a:r>
              <a:rPr lang="es-ES" b="1" dirty="0" smtClean="0"/>
              <a:t>UP</a:t>
            </a:r>
            <a:r>
              <a:rPr lang="es-ES" dirty="0" smtClean="0"/>
              <a:t>: </a:t>
            </a:r>
            <a:r>
              <a:rPr lang="es-ES" dirty="0"/>
              <a:t>Un contador con una secuencia ascendente.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DOWN</a:t>
            </a:r>
            <a:r>
              <a:rPr lang="es-ES" dirty="0" smtClean="0"/>
              <a:t>: </a:t>
            </a:r>
            <a:r>
              <a:rPr lang="es-ES" dirty="0"/>
              <a:t>Contador con una secuencia descendente.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656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Teoría Básica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Contador</a:t>
            </a:r>
          </a:p>
          <a:p>
            <a:r>
              <a:rPr lang="es-PA" dirty="0" smtClean="0"/>
              <a:t>Para este circuito.  </a:t>
            </a:r>
            <a:r>
              <a:rPr lang="es-PA" dirty="0" smtClean="0"/>
              <a:t>¿Cuál será el máximo de cuenta que podrá dar?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Un contador tiene</a:t>
            </a:r>
          </a:p>
          <a:p>
            <a:pPr lvl="1"/>
            <a:r>
              <a:rPr lang="es-PA" dirty="0" smtClean="0"/>
              <a:t>Secuencia de conteo, módulo, tipo de conteo (ASC, DES)</a:t>
            </a:r>
            <a:endParaRPr lang="es-PA" dirty="0" smtClean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78" y="2956858"/>
            <a:ext cx="71723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9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 de contador de 0-12</a:t>
            </a:r>
          </a:p>
          <a:p>
            <a:pPr lvl="1"/>
            <a:r>
              <a:rPr lang="es-PA" dirty="0" smtClean="0"/>
              <a:t>El primer estado es 0</a:t>
            </a:r>
          </a:p>
          <a:p>
            <a:pPr lvl="1"/>
            <a:r>
              <a:rPr lang="es-PA" dirty="0" smtClean="0"/>
              <a:t>El ultimo módulo es 12</a:t>
            </a:r>
          </a:p>
          <a:p>
            <a:pPr lvl="1"/>
            <a:r>
              <a:rPr lang="es-PA" dirty="0" smtClean="0"/>
              <a:t>Se reinicia la cuenta al pasar 11</a:t>
            </a:r>
            <a:endParaRPr lang="es-PA" dirty="0"/>
          </a:p>
          <a:p>
            <a:pPr lvl="1"/>
            <a:r>
              <a:rPr lang="es-PA" dirty="0" smtClean="0"/>
              <a:t>Secuencia de estados</a:t>
            </a:r>
          </a:p>
          <a:p>
            <a:pPr lvl="2"/>
            <a:r>
              <a:rPr lang="es-PA" dirty="0" smtClean="0"/>
              <a:t>0000</a:t>
            </a:r>
          </a:p>
          <a:p>
            <a:pPr lvl="2"/>
            <a:r>
              <a:rPr lang="es-PA" dirty="0" smtClean="0"/>
              <a:t>0001</a:t>
            </a:r>
          </a:p>
          <a:p>
            <a:pPr lvl="2"/>
            <a:r>
              <a:rPr lang="es-PA" dirty="0" smtClean="0"/>
              <a:t>…</a:t>
            </a:r>
          </a:p>
          <a:p>
            <a:pPr lvl="2"/>
            <a:r>
              <a:rPr lang="es-PA" dirty="0" smtClean="0"/>
              <a:t>1010</a:t>
            </a:r>
          </a:p>
          <a:p>
            <a:pPr lvl="2"/>
            <a:r>
              <a:rPr lang="es-PA" dirty="0" smtClean="0"/>
              <a:t>1011</a:t>
            </a:r>
          </a:p>
          <a:p>
            <a:pPr lvl="2"/>
            <a:r>
              <a:rPr lang="es-PA" dirty="0" smtClean="0"/>
              <a:t>0000</a:t>
            </a:r>
          </a:p>
          <a:p>
            <a:pPr lvl="2"/>
            <a:r>
              <a:rPr lang="es-PA" dirty="0" smtClean="0"/>
              <a:t>0001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90" y="2145579"/>
            <a:ext cx="6073155" cy="371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b="1" dirty="0"/>
              <a:t>Módulo máximo </a:t>
            </a:r>
            <a:r>
              <a:rPr lang="es-ES" b="1" dirty="0" smtClean="0"/>
              <a:t>(</a:t>
            </a:r>
            <a:r>
              <a:rPr lang="es-ES" b="1" dirty="0" err="1" smtClean="0"/>
              <a:t>m</a:t>
            </a:r>
            <a:r>
              <a:rPr lang="es-ES" sz="1100" b="1" dirty="0" err="1" smtClean="0"/>
              <a:t>max</a:t>
            </a:r>
            <a:r>
              <a:rPr lang="es-ES" b="1" dirty="0" smtClean="0"/>
              <a:t>)</a:t>
            </a:r>
            <a:r>
              <a:rPr lang="es-ES" dirty="0" smtClean="0"/>
              <a:t>: </a:t>
            </a:r>
            <a:r>
              <a:rPr lang="es-ES" dirty="0"/>
              <a:t>El mayor número de estados de contador que se pueden </a:t>
            </a:r>
            <a:r>
              <a:rPr lang="es-ES" dirty="0" smtClean="0"/>
              <a:t>representar por </a:t>
            </a:r>
            <a:r>
              <a:rPr lang="es-ES" dirty="0"/>
              <a:t>n bits (</a:t>
            </a:r>
            <a:r>
              <a:rPr lang="es-ES" dirty="0" err="1"/>
              <a:t>mmax</a:t>
            </a:r>
            <a:r>
              <a:rPr lang="es-ES" dirty="0"/>
              <a:t> </a:t>
            </a:r>
            <a:r>
              <a:rPr lang="es-ES" dirty="0" smtClean="0"/>
              <a:t>= 2^n</a:t>
            </a:r>
            <a:r>
              <a:rPr lang="es-ES" dirty="0"/>
              <a:t>).</a:t>
            </a:r>
          </a:p>
          <a:p>
            <a:r>
              <a:rPr lang="es-ES" b="1" dirty="0"/>
              <a:t>Contador de secuencia </a:t>
            </a:r>
            <a:r>
              <a:rPr lang="es-ES" b="1" dirty="0" smtClean="0"/>
              <a:t>completa</a:t>
            </a:r>
            <a:r>
              <a:rPr lang="es-ES" dirty="0" smtClean="0"/>
              <a:t>: </a:t>
            </a:r>
            <a:r>
              <a:rPr lang="es-ES" dirty="0"/>
              <a:t>Un contador cuyo módulo es el mismo que su </a:t>
            </a:r>
            <a:r>
              <a:rPr lang="es-ES" dirty="0" smtClean="0"/>
              <a:t>máximo módulo </a:t>
            </a:r>
            <a:r>
              <a:rPr lang="es-ES" dirty="0"/>
              <a:t>(m </a:t>
            </a:r>
            <a:r>
              <a:rPr lang="es-ES" dirty="0" smtClean="0"/>
              <a:t>= 2^n </a:t>
            </a:r>
            <a:r>
              <a:rPr lang="es-ES" dirty="0"/>
              <a:t>para un contador de n bits).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binario:</a:t>
            </a:r>
            <a:r>
              <a:rPr lang="es-ES" dirty="0" smtClean="0"/>
              <a:t> </a:t>
            </a:r>
            <a:r>
              <a:rPr lang="es-ES" dirty="0"/>
              <a:t>Un contador que genera una secuencia de conteo binario.</a:t>
            </a:r>
          </a:p>
          <a:p>
            <a:r>
              <a:rPr lang="es-ES" b="1" dirty="0"/>
              <a:t>Contador de secuencia </a:t>
            </a:r>
            <a:r>
              <a:rPr lang="es-ES" b="1" dirty="0" smtClean="0"/>
              <a:t>truncada</a:t>
            </a:r>
            <a:r>
              <a:rPr lang="es-ES" dirty="0" smtClean="0"/>
              <a:t>: </a:t>
            </a:r>
            <a:r>
              <a:rPr lang="es-ES" dirty="0"/>
              <a:t>Un contador cuyo módulo es menor que su </a:t>
            </a:r>
            <a:r>
              <a:rPr lang="es-ES" dirty="0" smtClean="0"/>
              <a:t>máximo módulo </a:t>
            </a:r>
            <a:r>
              <a:rPr lang="es-ES" dirty="0"/>
              <a:t>(m 2n para un contador de n bits</a:t>
            </a:r>
            <a:r>
              <a:rPr lang="es-ES" dirty="0" smtClean="0"/>
              <a:t>).</a:t>
            </a:r>
          </a:p>
          <a:p>
            <a:r>
              <a:rPr lang="es-ES" b="1" dirty="0"/>
              <a:t>Tabla de secuencia de </a:t>
            </a:r>
            <a:r>
              <a:rPr lang="es-ES" b="1" dirty="0" smtClean="0"/>
              <a:t>conteo</a:t>
            </a:r>
            <a:r>
              <a:rPr lang="es-ES" dirty="0" smtClean="0"/>
              <a:t>: </a:t>
            </a:r>
            <a:r>
              <a:rPr lang="es-ES" dirty="0"/>
              <a:t>Una lista de estados de contador en el orden de la secuencia de conteo.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624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Contador ascendente de mod-16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32" y="1378899"/>
            <a:ext cx="4605558" cy="3085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34" y="4564691"/>
            <a:ext cx="7753875" cy="21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Contador descendente de mod-12</a:t>
            </a:r>
          </a:p>
          <a:p>
            <a:pPr lvl="1"/>
            <a:r>
              <a:rPr lang="es-PA" dirty="0" smtClean="0"/>
              <a:t>Si la frecuencia de entrada es de 12MHz</a:t>
            </a:r>
          </a:p>
          <a:p>
            <a:pPr lvl="2"/>
            <a:r>
              <a:rPr lang="es-PA" dirty="0" smtClean="0"/>
              <a:t>f0 = 12/2  = 6 MHz</a:t>
            </a:r>
          </a:p>
          <a:p>
            <a:pPr lvl="2"/>
            <a:r>
              <a:rPr lang="es-PA" dirty="0"/>
              <a:t>f</a:t>
            </a:r>
            <a:r>
              <a:rPr lang="es-PA" dirty="0" smtClean="0"/>
              <a:t>1 = 6/2    = 3 MHz</a:t>
            </a:r>
          </a:p>
          <a:p>
            <a:pPr lvl="2"/>
            <a:r>
              <a:rPr lang="es-PA" dirty="0" smtClean="0"/>
              <a:t>f2 = 3/2    = 1.5 MHz</a:t>
            </a:r>
          </a:p>
          <a:p>
            <a:pPr lvl="2"/>
            <a:r>
              <a:rPr lang="es-PA" dirty="0"/>
              <a:t>f</a:t>
            </a:r>
            <a:r>
              <a:rPr lang="es-PA" dirty="0" smtClean="0"/>
              <a:t>3 = 1.5/2 = 750 kHz </a:t>
            </a:r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421" y="3129093"/>
            <a:ext cx="8079874" cy="300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Dibuje el diagrama de un contador descendente de modulo 12 y su diagrama de secuencia de estados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01" y="2952181"/>
            <a:ext cx="2400300" cy="3705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810" y="3499868"/>
            <a:ext cx="74580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Dibuje el diagrama de un </a:t>
            </a:r>
            <a:r>
              <a:rPr lang="es-PA" i="1" dirty="0" smtClean="0"/>
              <a:t>contador descendente </a:t>
            </a:r>
            <a:r>
              <a:rPr lang="es-PA" dirty="0" smtClean="0"/>
              <a:t>de modulo 12 y su diagrama de secuencia de estados</a:t>
            </a:r>
          </a:p>
        </p:txBody>
      </p:sp>
    </p:spTree>
    <p:extLst>
      <p:ext uri="{BB962C8B-B14F-4D97-AF65-F5344CB8AC3E}">
        <p14:creationId xmlns:p14="http://schemas.microsoft.com/office/powerpoint/2010/main" val="16229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pulsantes:  una variación del voltaje de un uno nivel al nivel opuesto</a:t>
            </a:r>
          </a:p>
          <a:p>
            <a:r>
              <a:rPr lang="es-PA" dirty="0" smtClean="0"/>
              <a:t>Amplitud:  El voltaje instantáneo de una forma de onda. </a:t>
            </a:r>
          </a:p>
          <a:p>
            <a:pPr lvl="1"/>
            <a:r>
              <a:rPr lang="es-PA" dirty="0" smtClean="0"/>
              <a:t>media</a:t>
            </a:r>
          </a:p>
          <a:p>
            <a:pPr lvl="1"/>
            <a:r>
              <a:rPr lang="es-PA" dirty="0" smtClean="0"/>
              <a:t>máxima amplitud</a:t>
            </a:r>
          </a:p>
          <a:p>
            <a:pPr lvl="1"/>
            <a:r>
              <a:rPr lang="es-PA" dirty="0" smtClean="0"/>
              <a:t>Voltaje pico</a:t>
            </a:r>
          </a:p>
          <a:p>
            <a:r>
              <a:rPr lang="es-PA" dirty="0" smtClean="0"/>
              <a:t>Borde/Flanco (</a:t>
            </a:r>
            <a:r>
              <a:rPr lang="es-PA" dirty="0" err="1" smtClean="0"/>
              <a:t>Edge</a:t>
            </a:r>
            <a:r>
              <a:rPr lang="es-PA" dirty="0" smtClean="0"/>
              <a:t>):  Parte del pulso que representa una transición de un nivel lógico a otro</a:t>
            </a:r>
          </a:p>
          <a:p>
            <a:r>
              <a:rPr lang="es-PA" dirty="0" smtClean="0"/>
              <a:t>Flanco de Subida: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bajo a alto</a:t>
            </a:r>
          </a:p>
          <a:p>
            <a:r>
              <a:rPr lang="es-PA" dirty="0" smtClean="0"/>
              <a:t>Flanco de Bajada: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alto a bajo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0162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10000"/>
          </a:bodyPr>
          <a:lstStyle/>
          <a:p>
            <a:r>
              <a:rPr lang="es-ES" b="1" dirty="0"/>
              <a:t>Contador </a:t>
            </a:r>
            <a:r>
              <a:rPr lang="es-ES" b="1" dirty="0" smtClean="0"/>
              <a:t>síncrono</a:t>
            </a:r>
            <a:r>
              <a:rPr lang="es-ES" dirty="0" smtClean="0"/>
              <a:t>: </a:t>
            </a:r>
            <a:r>
              <a:rPr lang="es-ES" dirty="0"/>
              <a:t>Un contador cuyos </a:t>
            </a:r>
            <a:r>
              <a:rPr lang="es-ES" dirty="0" err="1"/>
              <a:t>flip-flops</a:t>
            </a:r>
            <a:r>
              <a:rPr lang="es-ES" dirty="0"/>
              <a:t> están todos sincronizados por </a:t>
            </a:r>
            <a:r>
              <a:rPr lang="es-ES" dirty="0" smtClean="0"/>
              <a:t>el mismo reloj y por </a:t>
            </a:r>
            <a:r>
              <a:rPr lang="es-ES" dirty="0"/>
              <a:t>lo tanto cambiar en sincronización entre sí.</a:t>
            </a:r>
          </a:p>
          <a:p>
            <a:r>
              <a:rPr lang="es-ES" b="1" dirty="0"/>
              <a:t>Estado </a:t>
            </a:r>
            <a:r>
              <a:rPr lang="es-ES" b="1" dirty="0" smtClean="0"/>
              <a:t>actual</a:t>
            </a:r>
            <a:r>
              <a:rPr lang="es-ES" dirty="0" smtClean="0"/>
              <a:t>: </a:t>
            </a:r>
            <a:r>
              <a:rPr lang="es-ES" dirty="0"/>
              <a:t>El estado actual de las salidas de </a:t>
            </a:r>
            <a:r>
              <a:rPr lang="es-ES" dirty="0" err="1"/>
              <a:t>flip-flop</a:t>
            </a:r>
            <a:r>
              <a:rPr lang="es-ES" dirty="0"/>
              <a:t> en una secuencia </a:t>
            </a:r>
            <a:r>
              <a:rPr lang="es-ES" dirty="0" smtClean="0"/>
              <a:t>síncrona.</a:t>
            </a:r>
            <a:endParaRPr lang="es-ES" dirty="0"/>
          </a:p>
          <a:p>
            <a:r>
              <a:rPr lang="es-ES" b="1" dirty="0"/>
              <a:t>Estado </a:t>
            </a:r>
            <a:r>
              <a:rPr lang="es-ES" b="1" dirty="0" smtClean="0"/>
              <a:t>siguiente</a:t>
            </a:r>
            <a:r>
              <a:rPr lang="es-ES" dirty="0" smtClean="0"/>
              <a:t>: </a:t>
            </a:r>
            <a:r>
              <a:rPr lang="es-ES" dirty="0"/>
              <a:t>El estado futuro deseado de las salidas de </a:t>
            </a:r>
            <a:r>
              <a:rPr lang="es-ES" dirty="0" err="1"/>
              <a:t>flip-flop</a:t>
            </a:r>
            <a:r>
              <a:rPr lang="es-ES" dirty="0"/>
              <a:t> en una </a:t>
            </a:r>
            <a:r>
              <a:rPr lang="es-ES" dirty="0" smtClean="0"/>
              <a:t>secuencia síncrona.</a:t>
            </a:r>
            <a:endParaRPr lang="es-ES" dirty="0"/>
          </a:p>
          <a:p>
            <a:r>
              <a:rPr lang="es-ES" b="1" dirty="0"/>
              <a:t>Sección de </a:t>
            </a:r>
            <a:r>
              <a:rPr lang="es-ES" b="1" dirty="0" smtClean="0"/>
              <a:t>memoria</a:t>
            </a:r>
            <a:r>
              <a:rPr lang="es-ES" dirty="0" smtClean="0"/>
              <a:t>: </a:t>
            </a:r>
            <a:r>
              <a:rPr lang="es-ES" dirty="0"/>
              <a:t>Un conjunto de </a:t>
            </a:r>
            <a:r>
              <a:rPr lang="es-ES" dirty="0" err="1"/>
              <a:t>flip-flops</a:t>
            </a:r>
            <a:r>
              <a:rPr lang="es-ES" dirty="0"/>
              <a:t> en un circuito síncrono que mantiene su </a:t>
            </a:r>
            <a:r>
              <a:rPr lang="es-ES" dirty="0" smtClean="0"/>
              <a:t>estado presente.</a:t>
            </a:r>
          </a:p>
          <a:p>
            <a:r>
              <a:rPr lang="es-ES" b="1" dirty="0"/>
              <a:t>Sección de </a:t>
            </a:r>
            <a:r>
              <a:rPr lang="es-ES" b="1" dirty="0" smtClean="0"/>
              <a:t>control</a:t>
            </a:r>
            <a:r>
              <a:rPr lang="es-ES" dirty="0" smtClean="0"/>
              <a:t>: </a:t>
            </a:r>
            <a:r>
              <a:rPr lang="es-ES" dirty="0"/>
              <a:t>La parte lógica </a:t>
            </a:r>
            <a:r>
              <a:rPr lang="es-ES" dirty="0" err="1"/>
              <a:t>combinacional</a:t>
            </a:r>
            <a:r>
              <a:rPr lang="es-ES" dirty="0"/>
              <a:t> de un circuito síncrono que </a:t>
            </a:r>
            <a:r>
              <a:rPr lang="es-ES" dirty="0" smtClean="0"/>
              <a:t>determina el </a:t>
            </a:r>
            <a:r>
              <a:rPr lang="es-ES" dirty="0"/>
              <a:t>siguiente estado del circuito.</a:t>
            </a:r>
          </a:p>
          <a:p>
            <a:r>
              <a:rPr lang="es-ES" b="1" dirty="0"/>
              <a:t>Líneas de </a:t>
            </a:r>
            <a:r>
              <a:rPr lang="es-ES" b="1" dirty="0" smtClean="0"/>
              <a:t>estado</a:t>
            </a:r>
            <a:r>
              <a:rPr lang="es-ES" dirty="0" smtClean="0"/>
              <a:t>: Señales </a:t>
            </a:r>
            <a:r>
              <a:rPr lang="es-ES" dirty="0"/>
              <a:t>que comunican el estado actual de un circuito </a:t>
            </a:r>
            <a:r>
              <a:rPr lang="es-ES" dirty="0" smtClean="0"/>
              <a:t>síncrono de </a:t>
            </a:r>
            <a:r>
              <a:rPr lang="es-ES" dirty="0"/>
              <a:t>su sección de memoria a su sección de control.</a:t>
            </a:r>
          </a:p>
          <a:p>
            <a:r>
              <a:rPr lang="es-ES" b="1" dirty="0"/>
              <a:t>Líneas de </a:t>
            </a:r>
            <a:r>
              <a:rPr lang="es-ES" b="1" dirty="0" smtClean="0"/>
              <a:t>comando</a:t>
            </a:r>
            <a:r>
              <a:rPr lang="es-ES" dirty="0" smtClean="0"/>
              <a:t>: </a:t>
            </a:r>
            <a:r>
              <a:rPr lang="es-ES" dirty="0"/>
              <a:t>Señales que conectan la sección de control de un circuito síncrono</a:t>
            </a:r>
          </a:p>
          <a:p>
            <a:r>
              <a:rPr lang="es-ES" dirty="0"/>
              <a:t>a su sección de memoria y </a:t>
            </a:r>
            <a:r>
              <a:rPr lang="es-ES" dirty="0" err="1" smtClean="0"/>
              <a:t>dirije</a:t>
            </a:r>
            <a:r>
              <a:rPr lang="es-ES" dirty="0" smtClean="0"/>
              <a:t> </a:t>
            </a:r>
            <a:r>
              <a:rPr lang="es-ES" dirty="0"/>
              <a:t>el circuito desde su presente al siguiente estado.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3528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bloques del </a:t>
            </a:r>
            <a:r>
              <a:rPr lang="es-PA" dirty="0" err="1" smtClean="0"/>
              <a:t>contadro</a:t>
            </a:r>
            <a:r>
              <a:rPr lang="es-PA" dirty="0" smtClean="0"/>
              <a:t> </a:t>
            </a:r>
            <a:r>
              <a:rPr lang="es-PA" dirty="0" err="1" smtClean="0"/>
              <a:t>síncronico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489" y="2785162"/>
            <a:ext cx="51339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4" y="2555383"/>
            <a:ext cx="112680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2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90" y="2768809"/>
            <a:ext cx="9622042" cy="376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  <a:p>
            <a:pPr lvl="1"/>
            <a:r>
              <a:rPr lang="es-PA" dirty="0" smtClean="0"/>
              <a:t>J0 = !Q2, K0 = 1</a:t>
            </a:r>
          </a:p>
          <a:p>
            <a:pPr lvl="1"/>
            <a:r>
              <a:rPr lang="es-PA" dirty="0" smtClean="0"/>
              <a:t>J1 = Q0, K1 = Q0</a:t>
            </a:r>
          </a:p>
          <a:p>
            <a:pPr lvl="1"/>
            <a:r>
              <a:rPr lang="es-PA" dirty="0" smtClean="0"/>
              <a:t>J2 = Q1*Q0, K2 = 1</a:t>
            </a:r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1" y="3114502"/>
            <a:ext cx="8160745" cy="2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 la figura anterior podemos concluir que este es un contador módulo 5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516" y="2813196"/>
            <a:ext cx="77343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Calcular por separado las secuencias no utilizadas 101, 110, 111</a:t>
            </a:r>
          </a:p>
          <a:p>
            <a:pPr lvl="1"/>
            <a:r>
              <a:rPr lang="es-PA" dirty="0"/>
              <a:t>J0 = !Q2, K0 = 1</a:t>
            </a:r>
          </a:p>
          <a:p>
            <a:pPr lvl="1"/>
            <a:r>
              <a:rPr lang="es-PA" dirty="0"/>
              <a:t>J1 = Q0, K1 = Q0</a:t>
            </a:r>
          </a:p>
          <a:p>
            <a:pPr lvl="1"/>
            <a:r>
              <a:rPr lang="es-PA" dirty="0"/>
              <a:t>J2 = Q1*Q0, K2 = 1</a:t>
            </a:r>
          </a:p>
          <a:p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1" y="3114502"/>
            <a:ext cx="8160745" cy="2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7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b="1" dirty="0"/>
              <a:t>Tabla de </a:t>
            </a:r>
            <a:r>
              <a:rPr lang="es-ES" b="1" dirty="0" smtClean="0"/>
              <a:t>excitación</a:t>
            </a:r>
            <a:r>
              <a:rPr lang="es-ES" dirty="0" smtClean="0"/>
              <a:t>: </a:t>
            </a:r>
            <a:r>
              <a:rPr lang="es-ES" dirty="0"/>
              <a:t>Una tabla que muestra las condiciones de entrada requeridas para cada </a:t>
            </a:r>
            <a:r>
              <a:rPr lang="es-ES" dirty="0" smtClean="0"/>
              <a:t>posible transición </a:t>
            </a:r>
            <a:r>
              <a:rPr lang="es-ES" dirty="0"/>
              <a:t>de una salida </a:t>
            </a:r>
            <a:r>
              <a:rPr lang="es-ES" dirty="0" err="1"/>
              <a:t>flip-flop</a:t>
            </a:r>
            <a:r>
              <a:rPr lang="es-ES" dirty="0"/>
              <a:t>.</a:t>
            </a:r>
          </a:p>
          <a:p>
            <a:r>
              <a:rPr lang="es-ES" b="1" dirty="0"/>
              <a:t>Máquina de </a:t>
            </a:r>
            <a:r>
              <a:rPr lang="es-ES" b="1" dirty="0" smtClean="0"/>
              <a:t>estados</a:t>
            </a:r>
            <a:r>
              <a:rPr lang="es-ES" dirty="0" smtClean="0"/>
              <a:t>: </a:t>
            </a:r>
            <a:r>
              <a:rPr lang="es-ES" dirty="0"/>
              <a:t>Un circuito secuencial síncrono.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089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Tabla de </a:t>
            </a:r>
            <a:r>
              <a:rPr lang="es-PA" dirty="0" err="1" smtClean="0"/>
              <a:t>Exitación</a:t>
            </a:r>
            <a:r>
              <a:rPr lang="es-PA" dirty="0" smtClean="0"/>
              <a:t> del FF JK		Tabla condensada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9" y="2684477"/>
            <a:ext cx="3888821" cy="3795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869" y="2628000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7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1 – Definir el problema:  </a:t>
            </a:r>
          </a:p>
          <a:p>
            <a:pPr lvl="2"/>
            <a:r>
              <a:rPr lang="es-ES" dirty="0" smtClean="0"/>
              <a:t>Es un contador de 4 bits, pero la cuenta será de 000-1011</a:t>
            </a:r>
          </a:p>
          <a:p>
            <a:pPr lvl="1"/>
            <a:r>
              <a:rPr lang="es-ES" dirty="0" smtClean="0"/>
              <a:t>2 – Dibujar el diagrama de estados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179" y="3301729"/>
            <a:ext cx="3347207" cy="32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0633" y="2083243"/>
            <a:ext cx="712269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Más de ondas pulsantes…</a:t>
            </a:r>
          </a:p>
          <a:p>
            <a:r>
              <a:rPr lang="es-PA" dirty="0" err="1" smtClean="0"/>
              <a:t>Leading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antes en el tiempo</a:t>
            </a:r>
          </a:p>
          <a:p>
            <a:r>
              <a:rPr lang="es-PA" dirty="0" err="1" smtClean="0"/>
              <a:t>Trailing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un poco después de lo esperado</a:t>
            </a:r>
          </a:p>
          <a:p>
            <a:r>
              <a:rPr lang="es-PA" dirty="0" smtClean="0"/>
              <a:t>Ancho de pulso (</a:t>
            </a:r>
            <a:r>
              <a:rPr lang="es-PA" dirty="0" err="1" smtClean="0"/>
              <a:t>tw</a:t>
            </a:r>
            <a:r>
              <a:rPr lang="es-PA" dirty="0" smtClean="0"/>
              <a:t>): </a:t>
            </a:r>
            <a:r>
              <a:rPr lang="es-PA" dirty="0" err="1" smtClean="0"/>
              <a:t>tiemo</a:t>
            </a:r>
            <a:r>
              <a:rPr lang="es-PA" dirty="0" smtClean="0"/>
              <a:t> medido entre el 50% de subida y 50% de bajada.</a:t>
            </a:r>
          </a:p>
          <a:p>
            <a:r>
              <a:rPr lang="es-PA" dirty="0" smtClean="0"/>
              <a:t>Tiempo de subida:  se mide del 10% al 90% de la señal que pasa de 0 a 1</a:t>
            </a:r>
          </a:p>
          <a:p>
            <a:r>
              <a:rPr lang="es-PA" dirty="0" smtClean="0"/>
              <a:t>Tiempo de bajada:  se mide del 90% al 10% de la señal que pasa de 1 a 0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89" y="1853248"/>
            <a:ext cx="4489780" cy="465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3 – Hacer la tabla de salida actual, salida siguiente y estados de los FF JK</a:t>
            </a:r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43" y="2800372"/>
            <a:ext cx="3946269" cy="4057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479" y="2888059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4 - 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82" y="3181000"/>
            <a:ext cx="7391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78" y="3219756"/>
            <a:ext cx="72771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5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028" y="3073080"/>
            <a:ext cx="73437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11" y="3279283"/>
            <a:ext cx="72294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5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5 – </a:t>
            </a:r>
            <a:r>
              <a:rPr lang="es-ES" dirty="0" smtClean="0"/>
              <a:t>Dibujar el diagrama</a:t>
            </a:r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08598" y="972358"/>
            <a:ext cx="3857302" cy="77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6 – </a:t>
            </a:r>
            <a:r>
              <a:rPr lang="es-ES" dirty="0" smtClean="0"/>
              <a:t>Conseguir los siguientes estados y dibujar el diagrama completo [Opcional]</a:t>
            </a:r>
            <a:endParaRPr lang="es-E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1" y="3496602"/>
            <a:ext cx="5150840" cy="2033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27" y="2923576"/>
            <a:ext cx="3531222" cy="38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1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983" y="2708464"/>
            <a:ext cx="2076450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78" y="2481288"/>
            <a:ext cx="3530311" cy="41781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508" y="4981488"/>
            <a:ext cx="39719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01" y="2366569"/>
            <a:ext cx="9258300" cy="3467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4" y="5696612"/>
            <a:ext cx="3591272" cy="11368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240" y="5736378"/>
            <a:ext cx="2000250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002" y="5529361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4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52" y="2659797"/>
            <a:ext cx="5113261" cy="16185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533" y="4346413"/>
            <a:ext cx="2000250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533" y="2949102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2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21" y="1853248"/>
            <a:ext cx="7620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6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92" y="2541865"/>
            <a:ext cx="3293479" cy="417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3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Programar el contador de 0-15 síncrono de FF D en VHDL</a:t>
            </a:r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59" y="5222217"/>
            <a:ext cx="6181725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96" y="3904595"/>
            <a:ext cx="2000250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96" y="2507284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2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Programar el contador de 0-15 síncrono de FF D en VHDL</a:t>
            </a:r>
            <a:endParaRPr lang="es-E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90" y="2485475"/>
            <a:ext cx="3850546" cy="3101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90" y="5587303"/>
            <a:ext cx="3582098" cy="8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/>
              <a:t>Carga </a:t>
            </a:r>
            <a:r>
              <a:rPr lang="es-ES" b="1" dirty="0" smtClean="0"/>
              <a:t>paralela</a:t>
            </a:r>
            <a:r>
              <a:rPr lang="es-ES" dirty="0" smtClean="0"/>
              <a:t>:  Una </a:t>
            </a:r>
            <a:r>
              <a:rPr lang="es-ES" dirty="0"/>
              <a:t>función que permite la carga simultánea de valores binarios </a:t>
            </a:r>
            <a:r>
              <a:rPr lang="es-ES" dirty="0" smtClean="0"/>
              <a:t>en todos </a:t>
            </a:r>
            <a:r>
              <a:rPr lang="es-ES" dirty="0"/>
              <a:t>los </a:t>
            </a:r>
            <a:r>
              <a:rPr lang="es-ES" dirty="0" err="1"/>
              <a:t>flip-flops</a:t>
            </a:r>
            <a:r>
              <a:rPr lang="es-ES" dirty="0"/>
              <a:t> de un circuito síncrono. La carga paralela puede ser síncrona </a:t>
            </a:r>
            <a:r>
              <a:rPr lang="es-ES" dirty="0" smtClean="0"/>
              <a:t>o asincrónico</a:t>
            </a:r>
            <a:r>
              <a:rPr lang="es-ES" dirty="0"/>
              <a:t>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preestablecido</a:t>
            </a:r>
            <a:r>
              <a:rPr lang="es-ES" dirty="0" smtClean="0"/>
              <a:t>: </a:t>
            </a:r>
            <a:r>
              <a:rPr lang="es-ES" dirty="0"/>
              <a:t>Un contador con una función de carga paralela.</a:t>
            </a:r>
          </a:p>
          <a:p>
            <a:r>
              <a:rPr lang="es-ES" b="1" dirty="0" smtClean="0"/>
              <a:t>Clear</a:t>
            </a:r>
            <a:r>
              <a:rPr lang="es-ES" dirty="0" smtClean="0"/>
              <a:t>: </a:t>
            </a:r>
            <a:r>
              <a:rPr lang="es-ES" dirty="0" err="1"/>
              <a:t>Reset</a:t>
            </a:r>
            <a:r>
              <a:rPr lang="es-ES" dirty="0"/>
              <a:t> (síncrono o asíncrono).</a:t>
            </a:r>
          </a:p>
          <a:p>
            <a:r>
              <a:rPr lang="es-ES" b="1" dirty="0"/>
              <a:t>Cuenta </a:t>
            </a:r>
            <a:r>
              <a:rPr lang="es-ES" b="1" dirty="0" smtClean="0"/>
              <a:t>habilitada</a:t>
            </a:r>
            <a:r>
              <a:rPr lang="es-ES" dirty="0" smtClean="0"/>
              <a:t>: </a:t>
            </a:r>
            <a:r>
              <a:rPr lang="es-ES" dirty="0"/>
              <a:t>Una función de control que permite que un contador progrese a través de </a:t>
            </a:r>
            <a:r>
              <a:rPr lang="es-ES" dirty="0" smtClean="0"/>
              <a:t>su contar </a:t>
            </a:r>
            <a:r>
              <a:rPr lang="es-ES" dirty="0"/>
              <a:t>secuencia cuando está activo y desactiva el contador cuando está inactivo.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bidireccional</a:t>
            </a:r>
            <a:r>
              <a:rPr lang="es-ES" dirty="0" smtClean="0"/>
              <a:t>: </a:t>
            </a:r>
            <a:r>
              <a:rPr lang="es-ES" dirty="0"/>
              <a:t>Un contador que puede contar hacia arriba o hacia abajo, dependiendo </a:t>
            </a:r>
            <a:r>
              <a:rPr lang="es-ES" dirty="0" smtClean="0"/>
              <a:t>del estado </a:t>
            </a:r>
            <a:r>
              <a:rPr lang="es-ES" dirty="0"/>
              <a:t>de una entrada de control.</a:t>
            </a:r>
          </a:p>
          <a:p>
            <a:r>
              <a:rPr lang="es-ES" b="1" dirty="0" smtClean="0"/>
              <a:t>Cuenta terminal</a:t>
            </a:r>
            <a:r>
              <a:rPr lang="es-ES" dirty="0" smtClean="0"/>
              <a:t>: </a:t>
            </a:r>
            <a:r>
              <a:rPr lang="es-ES" dirty="0"/>
              <a:t>El último estado en una secuencia de recuento antes de que se repita la </a:t>
            </a:r>
            <a:r>
              <a:rPr lang="es-ES" dirty="0" smtClean="0"/>
              <a:t>secuencia (por </a:t>
            </a:r>
            <a:r>
              <a:rPr lang="es-ES" dirty="0"/>
              <a:t>ejemplo, 1111 es el recuento de terminales de un contador </a:t>
            </a:r>
            <a:r>
              <a:rPr lang="es-ES" dirty="0" smtClean="0"/>
              <a:t>ASC binario </a:t>
            </a:r>
            <a:r>
              <a:rPr lang="es-ES" dirty="0"/>
              <a:t>de 4 bits; 0000 es el </a:t>
            </a:r>
            <a:r>
              <a:rPr lang="es-ES" dirty="0" smtClean="0"/>
              <a:t>final de </a:t>
            </a:r>
            <a:r>
              <a:rPr lang="es-ES" dirty="0"/>
              <a:t>un contador </a:t>
            </a:r>
            <a:r>
              <a:rPr lang="es-ES" dirty="0" smtClean="0"/>
              <a:t>DESC </a:t>
            </a:r>
            <a:r>
              <a:rPr lang="es-ES" dirty="0"/>
              <a:t>binario de 4 bits).</a:t>
            </a:r>
          </a:p>
          <a:p>
            <a:r>
              <a:rPr lang="es-ES" b="1" dirty="0" smtClean="0"/>
              <a:t>RCO (</a:t>
            </a:r>
            <a:r>
              <a:rPr lang="es-ES" b="1" dirty="0" err="1" smtClean="0"/>
              <a:t>Ripple</a:t>
            </a:r>
            <a:r>
              <a:rPr lang="es-ES" b="1" dirty="0" smtClean="0"/>
              <a:t> </a:t>
            </a:r>
            <a:r>
              <a:rPr lang="es-ES" b="1" dirty="0" err="1" smtClean="0"/>
              <a:t>Carr</a:t>
            </a:r>
            <a:r>
              <a:rPr lang="es-ES" b="1" dirty="0" smtClean="0"/>
              <a:t>/</a:t>
            </a:r>
            <a:r>
              <a:rPr lang="es-ES" b="1" dirty="0" err="1" smtClean="0"/>
              <a:t>Clock</a:t>
            </a:r>
            <a:r>
              <a:rPr lang="es-ES" b="1" dirty="0" smtClean="0"/>
              <a:t> </a:t>
            </a:r>
            <a:r>
              <a:rPr lang="es-ES" b="1" dirty="0" err="1" smtClean="0"/>
              <a:t>Out</a:t>
            </a:r>
            <a:r>
              <a:rPr lang="es-ES" b="1" dirty="0" smtClean="0"/>
              <a:t>)</a:t>
            </a:r>
            <a:r>
              <a:rPr lang="es-ES" dirty="0" smtClean="0"/>
              <a:t>: Una </a:t>
            </a:r>
            <a:r>
              <a:rPr lang="es-ES" dirty="0"/>
              <a:t>salida que produce un pulso</a:t>
            </a:r>
          </a:p>
          <a:p>
            <a:r>
              <a:rPr lang="es-ES" dirty="0"/>
              <a:t>con el mismo periodo que el reloj en el recuento de terminales.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95113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512503"/>
            <a:ext cx="3171825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08" y="1853248"/>
            <a:ext cx="6768317" cy="3064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10" y="5188073"/>
            <a:ext cx="6577649" cy="15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6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Contador asíncrono con </a:t>
            </a:r>
            <a:r>
              <a:rPr lang="es-ES" dirty="0" err="1" smtClean="0"/>
              <a:t>reset</a:t>
            </a:r>
            <a:r>
              <a:rPr lang="es-ES" dirty="0" smtClean="0"/>
              <a:t> asíncrono y carga paralela</a:t>
            </a:r>
            <a:endParaRPr lang="es-E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02" y="2860183"/>
            <a:ext cx="106394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5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Contador asíncrono con </a:t>
            </a:r>
          </a:p>
          <a:p>
            <a:pPr lvl="1"/>
            <a:r>
              <a:rPr lang="es-ES" dirty="0" err="1" smtClean="0"/>
              <a:t>reset</a:t>
            </a:r>
            <a:r>
              <a:rPr lang="es-ES" dirty="0" smtClean="0"/>
              <a:t> asíncrono y </a:t>
            </a:r>
          </a:p>
          <a:p>
            <a:pPr lvl="1"/>
            <a:r>
              <a:rPr lang="es-ES" dirty="0" smtClean="0"/>
              <a:t>carga paralela</a:t>
            </a:r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780" y="1778465"/>
            <a:ext cx="5685053" cy="4957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4031239"/>
            <a:ext cx="4523281" cy="26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9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Terminal </a:t>
            </a:r>
            <a:r>
              <a:rPr lang="es-ES" dirty="0" err="1" smtClean="0"/>
              <a:t>Count</a:t>
            </a:r>
            <a:r>
              <a:rPr lang="es-ES" dirty="0" smtClean="0"/>
              <a:t> y RCO</a:t>
            </a:r>
            <a:endParaRPr lang="es-E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959602"/>
            <a:ext cx="4790113" cy="3634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3343530"/>
            <a:ext cx="6122239" cy="236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Debaj</a:t>
            </a:r>
            <a:r>
              <a:rPr lang="es-ES" dirty="0" smtClean="0"/>
              <a:t>o se muestra un contador de 4 bits con </a:t>
            </a:r>
            <a:r>
              <a:rPr lang="es-ES" dirty="0" err="1" smtClean="0"/>
              <a:t>preset</a:t>
            </a:r>
            <a:r>
              <a:rPr lang="es-ES" dirty="0" smtClean="0"/>
              <a:t> y carga paralela además de </a:t>
            </a:r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8" y="2676087"/>
            <a:ext cx="5895744" cy="2968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933" y="2980923"/>
            <a:ext cx="5918332" cy="249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 con </a:t>
            </a:r>
            <a:r>
              <a:rPr lang="es-PA" dirty="0" err="1" smtClean="0"/>
              <a:t>Preset</a:t>
            </a:r>
            <a:r>
              <a:rPr lang="es-PA" dirty="0" smtClean="0"/>
              <a:t>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39" y="1724541"/>
            <a:ext cx="4613656" cy="50439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448" y="2427565"/>
            <a:ext cx="6286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0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50%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3+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1695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62500" lnSpcReduction="20000"/>
          </a:bodyPr>
          <a:lstStyle/>
          <a:p>
            <a:r>
              <a:rPr lang="es-ES" b="1" dirty="0"/>
              <a:t>Registro de </a:t>
            </a:r>
            <a:r>
              <a:rPr lang="es-ES" b="1" dirty="0" smtClean="0"/>
              <a:t>desplazamiento: </a:t>
            </a:r>
            <a:r>
              <a:rPr lang="es-ES" dirty="0"/>
              <a:t>Un circuito secuencial síncrono que almacenará y moverá n bits.</a:t>
            </a:r>
          </a:p>
          <a:p>
            <a:r>
              <a:rPr lang="es-ES" dirty="0"/>
              <a:t>Datos, ya sea en serie o en paralelo, en n </a:t>
            </a:r>
            <a:r>
              <a:rPr lang="es-ES" dirty="0" err="1"/>
              <a:t>flip-flops</a:t>
            </a:r>
            <a:r>
              <a:rPr lang="es-ES" b="1" dirty="0"/>
              <a:t>.</a:t>
            </a:r>
          </a:p>
          <a:p>
            <a:r>
              <a:rPr lang="es-ES" b="1" dirty="0" err="1" smtClean="0"/>
              <a:t>RGn</a:t>
            </a:r>
            <a:r>
              <a:rPr lang="es-ES" dirty="0" smtClean="0"/>
              <a:t>: </a:t>
            </a:r>
            <a:r>
              <a:rPr lang="es-ES" dirty="0"/>
              <a:t>Abreviatura de un registro de desplazamiento de n bits (por ejemplo, SRG4 indica un desplazamiento de 4 </a:t>
            </a:r>
            <a:r>
              <a:rPr lang="es-ES" dirty="0" err="1" smtClean="0"/>
              <a:t>bitsregistro</a:t>
            </a:r>
            <a:r>
              <a:rPr lang="es-ES" dirty="0"/>
              <a:t>).</a:t>
            </a:r>
          </a:p>
          <a:p>
            <a:r>
              <a:rPr lang="es-ES" b="1" dirty="0"/>
              <a:t>Desplazamiento en </a:t>
            </a:r>
            <a:r>
              <a:rPr lang="es-ES" b="1" dirty="0" smtClean="0"/>
              <a:t>serie</a:t>
            </a:r>
            <a:r>
              <a:rPr lang="es-ES" dirty="0" smtClean="0"/>
              <a:t>: </a:t>
            </a:r>
            <a:r>
              <a:rPr lang="es-ES" dirty="0"/>
              <a:t>Movimiento de datos de un extremo de un registro de desplazamiento al otro en </a:t>
            </a:r>
            <a:r>
              <a:rPr lang="es-ES" dirty="0" smtClean="0"/>
              <a:t>una Frecuencia </a:t>
            </a:r>
            <a:r>
              <a:rPr lang="es-ES" dirty="0"/>
              <a:t>de un bit por pulso de reloj.</a:t>
            </a:r>
          </a:p>
          <a:p>
            <a:r>
              <a:rPr lang="es-ES" b="1" dirty="0"/>
              <a:t>Transferencia </a:t>
            </a:r>
            <a:r>
              <a:rPr lang="es-ES" b="1" dirty="0" smtClean="0"/>
              <a:t>paralela</a:t>
            </a:r>
            <a:r>
              <a:rPr lang="es-ES" dirty="0" smtClean="0"/>
              <a:t>: </a:t>
            </a:r>
            <a:r>
              <a:rPr lang="es-ES" dirty="0"/>
              <a:t>Movimiento de datos en todos los </a:t>
            </a:r>
            <a:r>
              <a:rPr lang="es-ES" dirty="0" err="1"/>
              <a:t>flip-flops</a:t>
            </a:r>
            <a:r>
              <a:rPr lang="es-ES" dirty="0"/>
              <a:t> de un registro de desplazamiento en </a:t>
            </a:r>
            <a:r>
              <a:rPr lang="es-ES" dirty="0" smtClean="0"/>
              <a:t>el Mismo </a:t>
            </a:r>
            <a:r>
              <a:rPr lang="es-ES" dirty="0"/>
              <a:t>tiempo.</a:t>
            </a:r>
          </a:p>
          <a:p>
            <a:r>
              <a:rPr lang="es-ES" b="1" dirty="0" smtClean="0"/>
              <a:t>Rotación</a:t>
            </a:r>
            <a:r>
              <a:rPr lang="es-ES" dirty="0" smtClean="0"/>
              <a:t>: </a:t>
            </a:r>
            <a:r>
              <a:rPr lang="es-ES" dirty="0"/>
              <a:t>Desplazamiento en serie de datos con la (s) salida (s) del último </a:t>
            </a:r>
            <a:r>
              <a:rPr lang="es-ES" dirty="0" err="1"/>
              <a:t>flip-flop</a:t>
            </a:r>
            <a:r>
              <a:rPr lang="es-ES" dirty="0"/>
              <a:t> </a:t>
            </a:r>
            <a:r>
              <a:rPr lang="es-ES" dirty="0" smtClean="0"/>
              <a:t>conectado a </a:t>
            </a:r>
            <a:r>
              <a:rPr lang="es-ES" dirty="0"/>
              <a:t>la (s) entrada (s) síncrona (s) del primer </a:t>
            </a:r>
            <a:r>
              <a:rPr lang="es-ES" dirty="0" err="1"/>
              <a:t>flip-flop</a:t>
            </a:r>
            <a:r>
              <a:rPr lang="es-ES" dirty="0"/>
              <a:t>. El resultado es la circulación </a:t>
            </a:r>
            <a:r>
              <a:rPr lang="es-ES" dirty="0" smtClean="0"/>
              <a:t>continua. de </a:t>
            </a:r>
            <a:r>
              <a:rPr lang="es-ES" dirty="0"/>
              <a:t>los mismos datos.</a:t>
            </a:r>
          </a:p>
          <a:p>
            <a:r>
              <a:rPr lang="es-ES" b="1" dirty="0"/>
              <a:t>Desplazamiento a la </a:t>
            </a:r>
            <a:r>
              <a:rPr lang="es-ES" b="1" dirty="0" smtClean="0"/>
              <a:t>derecha</a:t>
            </a:r>
            <a:r>
              <a:rPr lang="es-ES" dirty="0" smtClean="0"/>
              <a:t>: </a:t>
            </a:r>
            <a:r>
              <a:rPr lang="es-ES" dirty="0"/>
              <a:t>Un movimiento de datos de izquierda a derecha en un registro de desplazamiento. </a:t>
            </a:r>
            <a:endParaRPr lang="es-ES" dirty="0" smtClean="0"/>
          </a:p>
          <a:p>
            <a:r>
              <a:rPr lang="es-ES" b="1" dirty="0" smtClean="0"/>
              <a:t>Desplazamiento </a:t>
            </a:r>
            <a:r>
              <a:rPr lang="es-ES" b="1" dirty="0"/>
              <a:t>a la </a:t>
            </a:r>
            <a:r>
              <a:rPr lang="es-ES" b="1" dirty="0" smtClean="0"/>
              <a:t>izquierda</a:t>
            </a:r>
            <a:r>
              <a:rPr lang="es-ES" dirty="0" smtClean="0"/>
              <a:t>: </a:t>
            </a:r>
            <a:r>
              <a:rPr lang="es-ES" dirty="0"/>
              <a:t>Un movimiento de datos de derecha a izquierda en un registro de desplazamiento. </a:t>
            </a:r>
          </a:p>
          <a:p>
            <a:r>
              <a:rPr lang="es-ES" b="1" dirty="0"/>
              <a:t>Registro de desplazamiento </a:t>
            </a:r>
            <a:r>
              <a:rPr lang="es-ES" b="1" dirty="0" smtClean="0"/>
              <a:t>bidireccional</a:t>
            </a:r>
            <a:r>
              <a:rPr lang="es-ES" dirty="0" smtClean="0"/>
              <a:t>: </a:t>
            </a:r>
            <a:r>
              <a:rPr lang="es-ES" dirty="0"/>
              <a:t>Un registro de desplazamiento que puede desplazar en serie los bits hacia la izquierda o hacia la </a:t>
            </a:r>
            <a:r>
              <a:rPr lang="es-ES" dirty="0" smtClean="0"/>
              <a:t>derecha de </a:t>
            </a:r>
            <a:r>
              <a:rPr lang="es-ES" dirty="0"/>
              <a:t>acuerdo con el estado de una entrada de control de dirección.</a:t>
            </a:r>
          </a:p>
          <a:p>
            <a:r>
              <a:rPr lang="es-ES" b="1" dirty="0"/>
              <a:t>Registro de desplazamiento de carga </a:t>
            </a:r>
            <a:r>
              <a:rPr lang="es-ES" b="1" dirty="0" smtClean="0"/>
              <a:t>paralela</a:t>
            </a:r>
            <a:r>
              <a:rPr lang="es-ES" dirty="0" smtClean="0"/>
              <a:t>: </a:t>
            </a:r>
            <a:r>
              <a:rPr lang="es-ES" dirty="0"/>
              <a:t>Un registro de desplazamiento que puede </a:t>
            </a:r>
            <a:r>
              <a:rPr lang="es-ES" dirty="0" err="1"/>
              <a:t>preajustarse</a:t>
            </a:r>
            <a:r>
              <a:rPr lang="es-ES" dirty="0"/>
              <a:t> a cualquier valor </a:t>
            </a:r>
            <a:r>
              <a:rPr lang="es-ES" dirty="0" smtClean="0"/>
              <a:t>directamente cargando </a:t>
            </a:r>
            <a:r>
              <a:rPr lang="es-ES" dirty="0"/>
              <a:t>un número binario en sus chanclas internas.</a:t>
            </a:r>
          </a:p>
          <a:p>
            <a:r>
              <a:rPr lang="es-ES" b="1" dirty="0"/>
              <a:t>Registro de desplazamiento </a:t>
            </a:r>
            <a:r>
              <a:rPr lang="es-ES" b="1" dirty="0" smtClean="0"/>
              <a:t>universal</a:t>
            </a:r>
            <a:r>
              <a:rPr lang="es-ES" dirty="0" smtClean="0"/>
              <a:t>: Un </a:t>
            </a:r>
            <a:r>
              <a:rPr lang="es-ES" dirty="0"/>
              <a:t>registro de desplazamiento que puede funcionar con cualquier combinación </a:t>
            </a:r>
            <a:r>
              <a:rPr lang="es-ES" dirty="0" smtClean="0"/>
              <a:t>de entradas </a:t>
            </a:r>
            <a:r>
              <a:rPr lang="es-ES" dirty="0"/>
              <a:t>y salidas en serie y en paralelo (es decir, entrada en serie / salida en serie, entrada en serie / salida en </a:t>
            </a:r>
            <a:r>
              <a:rPr lang="es-ES" dirty="0" smtClean="0"/>
              <a:t>paralelo, entrada </a:t>
            </a:r>
            <a:r>
              <a:rPr lang="es-ES" dirty="0"/>
              <a:t>paralela / salida serial, entrada paralela / salida paralela). Un registro de desplazamiento universal es </a:t>
            </a:r>
            <a:r>
              <a:rPr lang="es-ES" dirty="0" smtClean="0"/>
              <a:t>también a </a:t>
            </a:r>
            <a:r>
              <a:rPr lang="es-ES" dirty="0"/>
              <a:t>menudo </a:t>
            </a:r>
            <a:r>
              <a:rPr lang="es-ES" dirty="0" smtClean="0"/>
              <a:t>bidireccional.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5456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21" y="2190080"/>
            <a:ext cx="3552431" cy="4483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538" y="2961314"/>
            <a:ext cx="7337818" cy="248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11" y="1853248"/>
            <a:ext cx="6391132" cy="478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7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1" y="1704319"/>
            <a:ext cx="7181850" cy="507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782" y="3095349"/>
            <a:ext cx="4879159" cy="229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9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71" y="2183759"/>
            <a:ext cx="91916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</a:t>
            </a:r>
          </a:p>
          <a:p>
            <a:r>
              <a:rPr lang="es-ES" dirty="0" smtClean="0"/>
              <a:t>Bidireccional</a:t>
            </a:r>
            <a:endParaRPr lang="es-E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23447" y="373976"/>
            <a:ext cx="5065231" cy="77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</a:t>
            </a:r>
          </a:p>
          <a:p>
            <a:r>
              <a:rPr lang="es-ES" dirty="0" smtClean="0"/>
              <a:t>Bidireccional</a:t>
            </a:r>
          </a:p>
          <a:p>
            <a:r>
              <a:rPr lang="es-ES" dirty="0" smtClean="0"/>
              <a:t>Con 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53216" y="1017065"/>
            <a:ext cx="4785896" cy="6612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5" y="3825380"/>
            <a:ext cx="4525394" cy="26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1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de Anillo - </a:t>
            </a:r>
            <a:endParaRPr lang="es-P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7894" y="2102972"/>
            <a:ext cx="5513641" cy="4541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1" y="2309894"/>
            <a:ext cx="6002736" cy="193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de Anillo - 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211" y="1853248"/>
            <a:ext cx="5583616" cy="49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8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 de Johnson - 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3" y="1824311"/>
            <a:ext cx="5981352" cy="1688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76" y="3820921"/>
            <a:ext cx="2613926" cy="2553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68959" y="1823310"/>
            <a:ext cx="4529308" cy="43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9123" y="1853248"/>
            <a:ext cx="10126860" cy="3594515"/>
          </a:xfrm>
        </p:spPr>
        <p:txBody>
          <a:bodyPr>
            <a:normAutofit/>
          </a:bodyPr>
          <a:lstStyle/>
          <a:p>
            <a:r>
              <a:rPr lang="es-PA" dirty="0" smtClean="0"/>
              <a:t>Dos compañías</a:t>
            </a:r>
          </a:p>
          <a:p>
            <a:pPr lvl="1"/>
            <a:r>
              <a:rPr lang="es-PA" dirty="0" smtClean="0"/>
              <a:t>Altera (Intel)</a:t>
            </a:r>
          </a:p>
          <a:p>
            <a:pPr lvl="1"/>
            <a:r>
              <a:rPr lang="es-PA" dirty="0" smtClean="0"/>
              <a:t>Xilinx</a:t>
            </a:r>
          </a:p>
          <a:p>
            <a:pPr lvl="1"/>
            <a:endParaRPr lang="es-PA" dirty="0"/>
          </a:p>
          <a:p>
            <a:r>
              <a:rPr lang="es-PA" dirty="0" smtClean="0"/>
              <a:t>Softwares</a:t>
            </a:r>
          </a:p>
          <a:p>
            <a:pPr lvl="1"/>
            <a:r>
              <a:rPr lang="es-PA" dirty="0" err="1" smtClean="0"/>
              <a:t>Quartus</a:t>
            </a:r>
            <a:r>
              <a:rPr lang="es-PA" dirty="0" smtClean="0"/>
              <a:t> -&gt; Altera</a:t>
            </a:r>
          </a:p>
          <a:p>
            <a:pPr lvl="1"/>
            <a:r>
              <a:rPr lang="es-PA" dirty="0" smtClean="0"/>
              <a:t>Vivado -&gt; Xilinx</a:t>
            </a:r>
            <a:endParaRPr lang="es-PA" dirty="0"/>
          </a:p>
        </p:txBody>
      </p:sp>
      <p:pic>
        <p:nvPicPr>
          <p:cNvPr id="3074" name="Picture 2" descr="Image result for xilinx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67" y="2680456"/>
            <a:ext cx="3051175" cy="79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lter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10" y="2667421"/>
            <a:ext cx="3286326" cy="7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viv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59" y="4031087"/>
            <a:ext cx="3510626" cy="24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quart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84" y="4031087"/>
            <a:ext cx="4200971" cy="236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 smtClean="0"/>
              <a:t>8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4391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¿Qué es VHDL?</a:t>
            </a:r>
          </a:p>
          <a:p>
            <a:pPr lvl="1"/>
            <a:r>
              <a:rPr lang="es-PA" dirty="0" smtClean="0"/>
              <a:t>VHDL = </a:t>
            </a:r>
            <a:r>
              <a:rPr lang="es-PA" dirty="0" err="1" smtClean="0"/>
              <a:t>Very</a:t>
            </a:r>
            <a:r>
              <a:rPr lang="es-PA" dirty="0" smtClean="0"/>
              <a:t> High </a:t>
            </a:r>
            <a:r>
              <a:rPr lang="es-PA" dirty="0" err="1" smtClean="0"/>
              <a:t>Speed</a:t>
            </a:r>
            <a:r>
              <a:rPr lang="es-PA" dirty="0" smtClean="0"/>
              <a:t> </a:t>
            </a:r>
            <a:r>
              <a:rPr lang="es-PA" dirty="0" err="1" smtClean="0"/>
              <a:t>Integrated</a:t>
            </a:r>
            <a:r>
              <a:rPr lang="es-PA" dirty="0" smtClean="0"/>
              <a:t> </a:t>
            </a:r>
            <a:r>
              <a:rPr lang="es-PA" dirty="0" err="1" smtClean="0"/>
              <a:t>Circuits</a:t>
            </a:r>
            <a:r>
              <a:rPr lang="es-PA" dirty="0" smtClean="0"/>
              <a:t> Hardware </a:t>
            </a:r>
            <a:r>
              <a:rPr lang="es-PA" dirty="0" err="1" smtClean="0"/>
              <a:t>Description</a:t>
            </a:r>
            <a:r>
              <a:rPr lang="es-PA" dirty="0" smtClean="0"/>
              <a:t> </a:t>
            </a:r>
            <a:r>
              <a:rPr lang="es-PA" dirty="0" err="1" smtClean="0"/>
              <a:t>Language</a:t>
            </a:r>
            <a:endParaRPr lang="es-PA" dirty="0" smtClean="0"/>
          </a:p>
          <a:p>
            <a:r>
              <a:rPr lang="es-PA" dirty="0" smtClean="0"/>
              <a:t>¿Qué es </a:t>
            </a:r>
            <a:r>
              <a:rPr lang="es-PA" dirty="0" err="1" smtClean="0"/>
              <a:t>Verilog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Verilog</a:t>
            </a:r>
            <a:r>
              <a:rPr lang="es-PA" dirty="0" smtClean="0"/>
              <a:t> = así como VHDL es un lenguaje de descripción de hardware</a:t>
            </a:r>
          </a:p>
          <a:p>
            <a:pPr lvl="1"/>
            <a:endParaRPr lang="es-PA" dirty="0"/>
          </a:p>
          <a:p>
            <a:r>
              <a:rPr lang="es-PA" dirty="0" smtClean="0"/>
              <a:t>Cuando se escribe en VHDL…</a:t>
            </a:r>
          </a:p>
          <a:p>
            <a:pPr lvl="1"/>
            <a:r>
              <a:rPr lang="es-PA" dirty="0" smtClean="0"/>
              <a:t>No estamos programando</a:t>
            </a:r>
          </a:p>
          <a:p>
            <a:pPr lvl="1"/>
            <a:r>
              <a:rPr lang="es-PA" dirty="0" smtClean="0"/>
              <a:t>Estamos haciendo la arquitectura del circuito</a:t>
            </a:r>
          </a:p>
          <a:p>
            <a:pPr lvl="1"/>
            <a:endParaRPr lang="es-PA" dirty="0"/>
          </a:p>
          <a:p>
            <a:r>
              <a:rPr lang="es-PA" dirty="0" smtClean="0"/>
              <a:t>Ventaja</a:t>
            </a:r>
          </a:p>
          <a:p>
            <a:pPr lvl="1"/>
            <a:r>
              <a:rPr lang="es-PA" dirty="0" smtClean="0"/>
              <a:t>VHDL es muy portable</a:t>
            </a:r>
          </a:p>
          <a:p>
            <a:pPr lvl="1"/>
            <a:r>
              <a:rPr lang="es-PA" dirty="0" smtClean="0"/>
              <a:t>Si la arquitectura es correcta puede portar su diseño de VHDL/</a:t>
            </a:r>
            <a:r>
              <a:rPr lang="es-PA" dirty="0" err="1" smtClean="0"/>
              <a:t>Verilog</a:t>
            </a:r>
            <a:r>
              <a:rPr lang="es-PA" dirty="0" smtClean="0"/>
              <a:t> a otra tarjeta sin mucho esfuerzo (a menos que use periféricos específicos del SDK)</a:t>
            </a:r>
          </a:p>
          <a:p>
            <a:pPr lvl="1"/>
            <a:r>
              <a:rPr lang="es-PA" dirty="0" smtClean="0"/>
              <a:t>Puede usarse el mismo archivo (a menos que se usen registros/memorias)</a:t>
            </a:r>
          </a:p>
          <a:p>
            <a:pPr lvl="1"/>
            <a:r>
              <a:rPr lang="es-PA" dirty="0" smtClean="0"/>
              <a:t>Configuración y reconfiguración de Hardware</a:t>
            </a:r>
          </a:p>
          <a:p>
            <a:pPr lvl="1"/>
            <a:r>
              <a:rPr lang="es-PA" dirty="0" smtClean="0"/>
              <a:t>Reemplazo de circuitería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813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Creado por el </a:t>
            </a:r>
            <a:r>
              <a:rPr lang="es-PA" dirty="0" err="1" smtClean="0"/>
              <a:t>DoD</a:t>
            </a:r>
            <a:r>
              <a:rPr lang="es-PA" dirty="0" smtClean="0"/>
              <a:t> (Departamento de Defensa de USA) – 1981</a:t>
            </a:r>
          </a:p>
          <a:p>
            <a:endParaRPr lang="es-PA" dirty="0" smtClean="0"/>
          </a:p>
          <a:p>
            <a:r>
              <a:rPr lang="es-PA" dirty="0" smtClean="0"/>
              <a:t>Motivación</a:t>
            </a:r>
            <a:endParaRPr lang="es-PA" dirty="0"/>
          </a:p>
          <a:p>
            <a:pPr lvl="1"/>
            <a:r>
              <a:rPr lang="es-PA" dirty="0" err="1" smtClean="0"/>
              <a:t>Dificil</a:t>
            </a:r>
            <a:r>
              <a:rPr lang="es-PA" dirty="0" smtClean="0"/>
              <a:t> de hacer ingeniería</a:t>
            </a:r>
          </a:p>
          <a:p>
            <a:pPr lvl="1"/>
            <a:r>
              <a:rPr lang="es-PA" dirty="0" smtClean="0"/>
              <a:t>Los componentes caducan y se dan nuevos componentes</a:t>
            </a:r>
          </a:p>
          <a:p>
            <a:pPr lvl="1"/>
            <a:r>
              <a:rPr lang="es-PA" dirty="0" smtClean="0"/>
              <a:t>Hay que reabrir el proceso de ingeniería</a:t>
            </a:r>
          </a:p>
          <a:p>
            <a:pPr lvl="1"/>
            <a:endParaRPr lang="es-PA" dirty="0"/>
          </a:p>
          <a:p>
            <a:r>
              <a:rPr lang="es-PA" dirty="0" smtClean="0"/>
              <a:t>El estándar está a cargo de la IEEE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061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FPGAs</a:t>
            </a:r>
            <a:r>
              <a:rPr lang="es-PA" dirty="0" smtClean="0"/>
              <a:t>, </a:t>
            </a:r>
            <a:r>
              <a:rPr lang="es-PA" dirty="0" err="1" smtClean="0"/>
              <a:t>CPLDs</a:t>
            </a:r>
            <a:r>
              <a:rPr lang="es-PA" dirty="0" smtClean="0"/>
              <a:t>, </a:t>
            </a:r>
            <a:r>
              <a:rPr lang="es-PA" dirty="0" err="1" smtClean="0"/>
              <a:t>PLDs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FPGA</a:t>
            </a:r>
          </a:p>
          <a:p>
            <a:pPr lvl="1"/>
            <a:r>
              <a:rPr lang="es-PA" dirty="0" smtClean="0"/>
              <a:t>Bloques Lógicos</a:t>
            </a:r>
          </a:p>
          <a:p>
            <a:pPr lvl="1"/>
            <a:r>
              <a:rPr lang="es-PA" dirty="0" smtClean="0"/>
              <a:t>Mucha más capacidad lógica</a:t>
            </a:r>
          </a:p>
          <a:p>
            <a:pPr lvl="1"/>
            <a:r>
              <a:rPr lang="es-PA" dirty="0" smtClean="0"/>
              <a:t>Para diseños complejos</a:t>
            </a:r>
          </a:p>
          <a:p>
            <a:pPr lvl="1"/>
            <a:r>
              <a:rPr lang="es-PA" dirty="0" smtClean="0"/>
              <a:t>Memoria </a:t>
            </a:r>
            <a:r>
              <a:rPr lang="es-PA" dirty="0" err="1" smtClean="0"/>
              <a:t>Volatil</a:t>
            </a:r>
            <a:r>
              <a:rPr lang="es-PA" dirty="0" smtClean="0"/>
              <a:t> (como la RAM)</a:t>
            </a:r>
          </a:p>
          <a:p>
            <a:pPr lvl="1"/>
            <a:r>
              <a:rPr lang="es-PA" dirty="0" smtClean="0"/>
              <a:t>Más caros que </a:t>
            </a:r>
            <a:r>
              <a:rPr lang="es-PA" dirty="0" err="1" smtClean="0"/>
              <a:t>CPLDs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CPLD</a:t>
            </a:r>
          </a:p>
          <a:p>
            <a:pPr lvl="1"/>
            <a:r>
              <a:rPr lang="es-PA" dirty="0" smtClean="0"/>
              <a:t>Menos bloques lógicos que FPGA</a:t>
            </a:r>
          </a:p>
          <a:p>
            <a:pPr lvl="1"/>
            <a:r>
              <a:rPr lang="es-PA" dirty="0" smtClean="0"/>
              <a:t>Para diseños más simples</a:t>
            </a:r>
          </a:p>
          <a:p>
            <a:pPr lvl="1"/>
            <a:r>
              <a:rPr lang="es-PA" dirty="0" smtClean="0"/>
              <a:t>Memoria no volátil (como la ROM)</a:t>
            </a:r>
          </a:p>
          <a:p>
            <a:pPr lvl="1"/>
            <a:r>
              <a:rPr lang="es-PA" dirty="0" smtClean="0"/>
              <a:t>Precio-Beneficio más caro que FPGA</a:t>
            </a:r>
            <a:endParaRPr lang="es-PA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382" y="4036514"/>
            <a:ext cx="4078310" cy="172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PGA, CPLD, P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9"/>
          <a:stretch/>
        </p:blipFill>
        <p:spPr bwMode="auto">
          <a:xfrm>
            <a:off x="7508382" y="1473460"/>
            <a:ext cx="4235652" cy="225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5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 y </a:t>
            </a:r>
            <a:r>
              <a:rPr lang="es-PA" dirty="0" err="1" smtClean="0"/>
              <a:t>Verilog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Verilog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Permite escribir modelos más rápido que VHDL</a:t>
            </a:r>
          </a:p>
          <a:p>
            <a:pPr lvl="1"/>
            <a:r>
              <a:rPr lang="es-PA" dirty="0" smtClean="0"/>
              <a:t>No captura todos los errores</a:t>
            </a:r>
          </a:p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Detecta los errores que </a:t>
            </a:r>
            <a:r>
              <a:rPr lang="es-PA" dirty="0" err="1" smtClean="0"/>
              <a:t>verilog</a:t>
            </a:r>
            <a:r>
              <a:rPr lang="es-PA" dirty="0" smtClean="0"/>
              <a:t> deja pasar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1026" name="Picture 2" descr="Image result for veri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27" y="1152983"/>
            <a:ext cx="8733513" cy="308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4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Donde son utilizados (VHDL):</a:t>
            </a:r>
          </a:p>
          <a:p>
            <a:pPr lvl="1"/>
            <a:r>
              <a:rPr lang="es-PA" dirty="0" smtClean="0"/>
              <a:t>Para configurar </a:t>
            </a:r>
            <a:r>
              <a:rPr lang="es-PA" dirty="0" err="1" smtClean="0"/>
              <a:t>FPGAs</a:t>
            </a:r>
            <a:r>
              <a:rPr lang="es-PA" dirty="0" smtClean="0"/>
              <a:t> y </a:t>
            </a:r>
            <a:r>
              <a:rPr lang="es-PA" dirty="0" err="1" smtClean="0"/>
              <a:t>CPLDs</a:t>
            </a:r>
            <a:r>
              <a:rPr lang="es-PA" dirty="0" smtClean="0"/>
              <a:t> (hardware configurable)</a:t>
            </a:r>
          </a:p>
          <a:p>
            <a:pPr lvl="1"/>
            <a:r>
              <a:rPr lang="es-PA" dirty="0" smtClean="0"/>
              <a:t>Simulación de circuitos digitales</a:t>
            </a:r>
          </a:p>
          <a:p>
            <a:pPr lvl="1"/>
            <a:r>
              <a:rPr lang="es-PA" dirty="0" smtClean="0"/>
              <a:t>Para la creación de </a:t>
            </a:r>
            <a:r>
              <a:rPr lang="es-PA" dirty="0" err="1" smtClean="0"/>
              <a:t>ASICs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¿Cómo lo utilizaremos en el curso?</a:t>
            </a:r>
          </a:p>
          <a:p>
            <a:pPr lvl="1"/>
            <a:r>
              <a:rPr lang="es-PA" dirty="0" smtClean="0"/>
              <a:t>Para configurar un FPGA que haga una acción específica de hardware</a:t>
            </a:r>
          </a:p>
          <a:p>
            <a:pPr lvl="1"/>
            <a:r>
              <a:rPr lang="es-PA" dirty="0" smtClean="0"/>
              <a:t>Interfaz de varios periféricos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071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0" y="2346993"/>
            <a:ext cx="742950" cy="676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32" y="2346993"/>
            <a:ext cx="3209925" cy="3781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463" y="1471814"/>
            <a:ext cx="55911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0" y="2224778"/>
            <a:ext cx="5677566" cy="28197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51" y="2224778"/>
            <a:ext cx="4789405" cy="430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la tarjeta tiene más bloques de DSP, generalmente es más cara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239" y="2240924"/>
            <a:ext cx="8420442" cy="33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712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34709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En resumen, se pueden realizar combinaciones lógicas utilizando solamente estas compuertas, que son las funciones booleanas básicas</a:t>
            </a:r>
          </a:p>
          <a:p>
            <a:pPr lvl="1"/>
            <a:r>
              <a:rPr lang="es-PA" dirty="0" smtClean="0"/>
              <a:t>AND</a:t>
            </a:r>
          </a:p>
          <a:p>
            <a:pPr lvl="1"/>
            <a:r>
              <a:rPr lang="es-PA" dirty="0" smtClean="0"/>
              <a:t>OR</a:t>
            </a:r>
          </a:p>
          <a:p>
            <a:pPr lvl="1"/>
            <a:r>
              <a:rPr lang="es-PA" dirty="0" smtClean="0"/>
              <a:t>NOT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La lógica </a:t>
            </a:r>
            <a:r>
              <a:rPr lang="es-PA" dirty="0" err="1" smtClean="0"/>
              <a:t>combinacional</a:t>
            </a:r>
            <a:r>
              <a:rPr lang="es-PA" dirty="0" smtClean="0"/>
              <a:t> es el resultado de circuitos digitales que tienen que relacionan entradas y salidas</a:t>
            </a:r>
          </a:p>
          <a:p>
            <a:endParaRPr lang="es-PA" dirty="0"/>
          </a:p>
          <a:p>
            <a:r>
              <a:rPr lang="es-PA" dirty="0" smtClean="0"/>
              <a:t>El teorema de </a:t>
            </a:r>
            <a:r>
              <a:rPr lang="es-PA" dirty="0" err="1" smtClean="0"/>
              <a:t>DeMorgan</a:t>
            </a:r>
            <a:r>
              <a:rPr lang="es-PA" dirty="0" smtClean="0"/>
              <a:t> nos ayuda a representar un circuito </a:t>
            </a:r>
            <a:r>
              <a:rPr lang="es-PA" dirty="0" err="1" smtClean="0"/>
              <a:t>combinacional</a:t>
            </a:r>
            <a:r>
              <a:rPr lang="es-PA" dirty="0" smtClean="0"/>
              <a:t> de manera diferente pero con mismo significado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90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Variable booleana:  aquella que solo posee dos significados, ALTO/BAJO, 1/0, Cierto/Falso</a:t>
            </a:r>
          </a:p>
          <a:p>
            <a:pPr lvl="1"/>
            <a:r>
              <a:rPr lang="es-PA" dirty="0" smtClean="0"/>
              <a:t>George Boole</a:t>
            </a:r>
            <a:endParaRPr lang="es-PA" dirty="0"/>
          </a:p>
          <a:p>
            <a:r>
              <a:rPr lang="es-PA" dirty="0" smtClean="0"/>
              <a:t>Algebra booleana:  Un sistema que opera con variables booleanas</a:t>
            </a:r>
            <a:endParaRPr lang="es-PA" dirty="0"/>
          </a:p>
          <a:p>
            <a:r>
              <a:rPr lang="es-PA" dirty="0" smtClean="0"/>
              <a:t>Expresión Booleana:  una expresión algebraica (booleana) que se da por medio de operadores lógicos, también llamado función booleana</a:t>
            </a:r>
          </a:p>
          <a:p>
            <a:pPr lvl="1"/>
            <a:r>
              <a:rPr lang="es-PA" dirty="0" smtClean="0"/>
              <a:t>U = X + Y</a:t>
            </a:r>
            <a:endParaRPr lang="es-PA" dirty="0"/>
          </a:p>
          <a:p>
            <a:r>
              <a:rPr lang="es-PA" dirty="0" smtClean="0"/>
              <a:t>Compuerta Lógica:  un circuito electrónico que se funge por medio de algebra booleana.</a:t>
            </a:r>
          </a:p>
          <a:p>
            <a:pPr lvl="1"/>
            <a:r>
              <a:rPr lang="es-PA" dirty="0" smtClean="0"/>
              <a:t>NAND, NOR, XOR, 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8287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Tabla de la verdad:  Es la relación de entradas vs salida del sistema digital</a:t>
            </a:r>
          </a:p>
          <a:p>
            <a:r>
              <a:rPr lang="es-PA" dirty="0" smtClean="0"/>
              <a:t>Inversor:  NOT, buffer inversor, cambia su estado a su estado opuesto a la salida</a:t>
            </a:r>
          </a:p>
          <a:p>
            <a:pPr lvl="1"/>
            <a:r>
              <a:rPr lang="es-PA" dirty="0" smtClean="0"/>
              <a:t>Una burbuja en la entrada simboliza también inversión</a:t>
            </a:r>
          </a:p>
          <a:p>
            <a:r>
              <a:rPr lang="es-PA" dirty="0" smtClean="0"/>
              <a:t>Símbolo distintivo:  Aquellos símbolos que representan las compuertas</a:t>
            </a:r>
          </a:p>
          <a:p>
            <a:r>
              <a:rPr lang="es-PA" dirty="0" smtClean="0"/>
              <a:t>Diferentes simbologías de representación de compuertas</a:t>
            </a:r>
          </a:p>
          <a:p>
            <a:pPr lvl="1"/>
            <a:r>
              <a:rPr lang="es-PA" dirty="0" smtClean="0"/>
              <a:t>IEEE/ANSI 91-1984  Estándar</a:t>
            </a:r>
          </a:p>
          <a:p>
            <a:pPr lvl="1"/>
            <a:r>
              <a:rPr lang="es-PA" dirty="0" smtClean="0"/>
              <a:t>IEEE/ANSI 91-1984 Rectangular</a:t>
            </a:r>
          </a:p>
          <a:p>
            <a:r>
              <a:rPr lang="es-PA" dirty="0" smtClean="0"/>
              <a:t>Buffer:  Un amplificador de señal lógica, no altera la entrada </a:t>
            </a:r>
            <a:r>
              <a:rPr lang="es-PA" dirty="0" err="1" smtClean="0"/>
              <a:t>usualemnte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5324732"/>
            <a:ext cx="2371725" cy="1409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87" y="5330139"/>
            <a:ext cx="1962990" cy="14042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911" y="3237470"/>
            <a:ext cx="2256089" cy="15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8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AND</a:t>
            </a:r>
          </a:p>
          <a:p>
            <a:pPr lvl="1"/>
            <a:r>
              <a:rPr lang="es-PA" dirty="0" smtClean="0"/>
              <a:t>Aquella función lógica que solamente su salida es cierta si sus entradas son ciertas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78" y="2689893"/>
            <a:ext cx="2943225" cy="2457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77" y="2676231"/>
            <a:ext cx="2543175" cy="857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077" y="3688510"/>
            <a:ext cx="2590800" cy="8953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78" y="5132808"/>
            <a:ext cx="3971925" cy="1562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738" y="2676231"/>
            <a:ext cx="28479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OR</a:t>
            </a:r>
          </a:p>
          <a:p>
            <a:pPr lvl="1"/>
            <a:r>
              <a:rPr lang="es-PA" dirty="0" smtClean="0"/>
              <a:t>Aquella función lógica que su salida es cierta siempre que alguna de sus entradas sea cierta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09" y="2676231"/>
            <a:ext cx="2867025" cy="2371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865" y="2676231"/>
            <a:ext cx="2571750" cy="752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865" y="3506082"/>
            <a:ext cx="2638425" cy="8953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09" y="5209329"/>
            <a:ext cx="2649281" cy="142311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297" y="2682169"/>
            <a:ext cx="29813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Nivel activo:  Aquel nivel que se define para cual </a:t>
            </a:r>
            <a:r>
              <a:rPr lang="es-PA" dirty="0" err="1" smtClean="0"/>
              <a:t>quier</a:t>
            </a:r>
            <a:r>
              <a:rPr lang="es-PA" dirty="0" smtClean="0"/>
              <a:t> acción que se defina como “ON” ya sea BAJO o ALTO</a:t>
            </a:r>
          </a:p>
          <a:p>
            <a:pPr lvl="1"/>
            <a:r>
              <a:rPr lang="es-PA" dirty="0" smtClean="0"/>
              <a:t>Activo Alto:  Considerada así solo cuando el estado de activación es ALTO</a:t>
            </a:r>
          </a:p>
          <a:p>
            <a:pPr lvl="1"/>
            <a:r>
              <a:rPr lang="es-PA" dirty="0" smtClean="0"/>
              <a:t>Activo Bajo:  Considerada asó solo </a:t>
            </a:r>
            <a:r>
              <a:rPr lang="es-PA" dirty="0" err="1" smtClean="0"/>
              <a:t>cuandl</a:t>
            </a:r>
            <a:r>
              <a:rPr lang="es-PA" dirty="0" smtClean="0"/>
              <a:t> el estado de activación es BAJO</a:t>
            </a:r>
          </a:p>
          <a:p>
            <a:pPr lvl="1"/>
            <a:endParaRPr lang="es-PA" dirty="0"/>
          </a:p>
          <a:p>
            <a:r>
              <a:rPr lang="es-PA" dirty="0" smtClean="0"/>
              <a:t>Para </a:t>
            </a:r>
            <a:r>
              <a:rPr lang="es-PA" dirty="0" err="1" smtClean="0"/>
              <a:t>switches</a:t>
            </a:r>
            <a:r>
              <a:rPr lang="es-PA" dirty="0" smtClean="0"/>
              <a:t> e Indicadores LED</a:t>
            </a:r>
          </a:p>
          <a:p>
            <a:pPr lvl="1"/>
            <a:r>
              <a:rPr lang="es-PA" dirty="0" smtClean="0"/>
              <a:t>SPST: Un polo, dos tiros</a:t>
            </a:r>
          </a:p>
          <a:p>
            <a:pPr lvl="1"/>
            <a:r>
              <a:rPr lang="es-PA" dirty="0" err="1" smtClean="0"/>
              <a:t>Vcc</a:t>
            </a:r>
            <a:r>
              <a:rPr lang="es-PA" dirty="0" smtClean="0"/>
              <a:t>:  Voltaje de polarización del circuito</a:t>
            </a:r>
          </a:p>
          <a:p>
            <a:pPr lvl="2"/>
            <a:r>
              <a:rPr lang="es-PA" dirty="0" smtClean="0"/>
              <a:t>No necesariamente el voltaje lógico alto</a:t>
            </a:r>
          </a:p>
          <a:p>
            <a:pPr lvl="1"/>
            <a:r>
              <a:rPr lang="es-PA" dirty="0" smtClean="0"/>
              <a:t>Resistor </a:t>
            </a:r>
            <a:r>
              <a:rPr lang="es-PA" dirty="0" err="1" smtClean="0"/>
              <a:t>Pull</a:t>
            </a:r>
            <a:r>
              <a:rPr lang="es-PA" dirty="0" smtClean="0"/>
              <a:t>-Up:  Resistor conectado a </a:t>
            </a:r>
            <a:r>
              <a:rPr lang="es-PA" dirty="0" err="1" smtClean="0"/>
              <a:t>Vcc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DP4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348" y="3201928"/>
            <a:ext cx="2366812" cy="145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ull-up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627" y="3729801"/>
            <a:ext cx="2999475" cy="219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9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Normalmente Abierto:</a:t>
            </a:r>
          </a:p>
          <a:p>
            <a:pPr marL="0" indent="0">
              <a:buNone/>
            </a:pPr>
            <a:endParaRPr lang="es-PA" dirty="0" smtClean="0"/>
          </a:p>
          <a:p>
            <a:pPr lvl="1"/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Normalmente Cerrado: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Dos Polos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569" y="1622738"/>
            <a:ext cx="4563342" cy="16404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570" y="3490200"/>
            <a:ext cx="4563342" cy="14456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569" y="4977431"/>
            <a:ext cx="3875809" cy="17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LED:  Un dispositivo electrónico (Diodo) que al paso de corriente es transformada en luz y solo se polariza en un sentido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461" y="2419488"/>
            <a:ext cx="3467100" cy="8572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5" y="2419488"/>
            <a:ext cx="2486025" cy="1485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85" y="3957278"/>
            <a:ext cx="2571750" cy="1638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409" y="3957278"/>
            <a:ext cx="2676525" cy="20193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180" y="3941138"/>
            <a:ext cx="37338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Funciones Lógicas derivadas:</a:t>
            </a:r>
          </a:p>
          <a:p>
            <a:pPr lvl="1"/>
            <a:r>
              <a:rPr lang="es-PA" dirty="0" smtClean="0"/>
              <a:t>NAND, NOR, XOR, XNOR</a:t>
            </a:r>
          </a:p>
          <a:p>
            <a:pPr lvl="1"/>
            <a:endParaRPr lang="es-PA" dirty="0"/>
          </a:p>
          <a:p>
            <a:r>
              <a:rPr lang="es-PA" dirty="0" smtClean="0"/>
              <a:t>NAND:  Contraria a la AND que activa cuando solamente se dan ambas entradas,  cualquier combinación que no sean ciertas activará su salida</a:t>
            </a:r>
          </a:p>
          <a:p>
            <a:r>
              <a:rPr lang="es-PA" dirty="0" smtClean="0"/>
              <a:t>NOR:  Solamente su salida se activará cuando ambas combinaciones de entrada sean 0</a:t>
            </a:r>
          </a:p>
          <a:p>
            <a:r>
              <a:rPr lang="es-PA" dirty="0" smtClean="0"/>
              <a:t>XOR:  Se activa la salida si las entradas son diferentes</a:t>
            </a:r>
          </a:p>
          <a:p>
            <a:r>
              <a:rPr lang="es-PA" dirty="0" smtClean="0"/>
              <a:t>XNOR:  La salida se activará si ambos estados lógicos coinciden en sus entradas</a:t>
            </a:r>
          </a:p>
        </p:txBody>
      </p:sp>
    </p:spTree>
    <p:extLst>
      <p:ext uri="{BB962C8B-B14F-4D97-AF65-F5344CB8AC3E}">
        <p14:creationId xmlns:p14="http://schemas.microsoft.com/office/powerpoint/2010/main" val="11189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NAND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44" y="1657985"/>
            <a:ext cx="1133475" cy="390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32" y="2537492"/>
            <a:ext cx="8153400" cy="13620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69" y="4131270"/>
            <a:ext cx="29051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05" y="1677035"/>
            <a:ext cx="1190625" cy="352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56" y="2254110"/>
            <a:ext cx="8210550" cy="10382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3" y="3748912"/>
            <a:ext cx="2790825" cy="2324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668" y="3421884"/>
            <a:ext cx="58388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94" y="1587983"/>
            <a:ext cx="1247775" cy="419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444" y="1587983"/>
            <a:ext cx="2952750" cy="1114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969" y="1575386"/>
            <a:ext cx="2876550" cy="14668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025" y="3519087"/>
            <a:ext cx="2828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XNOR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68" y="1622738"/>
            <a:ext cx="1343025" cy="400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57" y="1960810"/>
            <a:ext cx="2857500" cy="1524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380" y="2379910"/>
            <a:ext cx="2981325" cy="1104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348" y="4004937"/>
            <a:ext cx="29241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la siguiente figura:</a:t>
            </a:r>
          </a:p>
          <a:p>
            <a:pPr lvl="1"/>
            <a:r>
              <a:rPr lang="es-PA" dirty="0" smtClean="0"/>
              <a:t>Lógica Positiva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1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cerrados</a:t>
            </a:r>
          </a:p>
          <a:p>
            <a:r>
              <a:rPr lang="es-PA" dirty="0" smtClean="0"/>
              <a:t>2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ALTO</a:t>
            </a:r>
          </a:p>
          <a:p>
            <a:r>
              <a:rPr lang="es-PA" dirty="0" smtClean="0"/>
              <a:t>3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BAJO</a:t>
            </a:r>
          </a:p>
          <a:p>
            <a:r>
              <a:rPr lang="es-PA" dirty="0" smtClean="0"/>
              <a:t>4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la misma posición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201" y="1622738"/>
            <a:ext cx="45815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</a:t>
            </a:r>
            <a:r>
              <a:rPr lang="es-PA" dirty="0" err="1" smtClean="0"/>
              <a:t>DeMorgan</a:t>
            </a:r>
            <a:r>
              <a:rPr lang="es-PA" dirty="0" smtClean="0"/>
              <a:t>:  teorema de algebra booleana, nos permite convertir una compuerta AND a una compuerta OR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519" y="2419768"/>
            <a:ext cx="6600825" cy="1181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44" y="3838977"/>
            <a:ext cx="4057650" cy="1524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64" y="5601086"/>
            <a:ext cx="16287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Ejemplo:  Utilice el teorema de </a:t>
            </a:r>
            <a:r>
              <a:rPr lang="es-PA" dirty="0" err="1" smtClean="0"/>
              <a:t>DeMorgan</a:t>
            </a:r>
            <a:r>
              <a:rPr lang="es-PA" dirty="0" smtClean="0"/>
              <a:t> y dibuje la tabla de verdad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Y = !A + !B + !C + !D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844" y="2089818"/>
            <a:ext cx="44481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6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Inhibir y Habilitar</a:t>
            </a:r>
            <a:endParaRPr lang="es-PA" dirty="0"/>
          </a:p>
          <a:p>
            <a:r>
              <a:rPr lang="es-PA" dirty="0" smtClean="0"/>
              <a:t>Onda Digital:  Una serie de 1’s y 0’s en el tiempo</a:t>
            </a:r>
          </a:p>
          <a:p>
            <a:r>
              <a:rPr lang="es-PA" dirty="0" smtClean="0"/>
              <a:t>Forma Verdadera: onda no invertida</a:t>
            </a:r>
          </a:p>
          <a:p>
            <a:r>
              <a:rPr lang="es-PA" dirty="0" smtClean="0"/>
              <a:t>Forma complementaria:  onda invertida</a:t>
            </a:r>
          </a:p>
          <a:p>
            <a:r>
              <a:rPr lang="es-PA" dirty="0" smtClean="0"/>
              <a:t>Inhibir (deshabilitar):  una señal que previene que la onda de entrada pase a la salida</a:t>
            </a:r>
          </a:p>
          <a:p>
            <a:r>
              <a:rPr lang="es-PA" dirty="0" smtClean="0"/>
              <a:t>En fase:  poseen el mismo nivel lógico al mismo tiempo</a:t>
            </a:r>
          </a:p>
          <a:p>
            <a:r>
              <a:rPr lang="es-PA" dirty="0" smtClean="0"/>
              <a:t>Fuera de fase:  cuando hay una traslación en el tiempo de una onda con respecto a la otra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893" y="4896608"/>
            <a:ext cx="3326304" cy="18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ANDs</a:t>
            </a:r>
            <a:r>
              <a:rPr lang="es-PA" dirty="0" smtClean="0"/>
              <a:t>						Inhibiendo usando 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2" y="5187058"/>
            <a:ext cx="2976228" cy="1661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2" y="2072353"/>
            <a:ext cx="2886075" cy="2895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345" y="2027768"/>
            <a:ext cx="2130090" cy="21443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345" y="4253732"/>
            <a:ext cx="4926302" cy="21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NANDs</a:t>
            </a:r>
            <a:r>
              <a:rPr lang="es-PA" dirty="0" smtClean="0"/>
              <a:t>						Inhibiendo usando </a:t>
            </a:r>
            <a:r>
              <a:rPr lang="es-PA" dirty="0" err="1"/>
              <a:t>N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08" y="2196988"/>
            <a:ext cx="5667375" cy="3133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313" y="2106702"/>
            <a:ext cx="57626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XORs</a:t>
            </a:r>
            <a:r>
              <a:rPr lang="es-PA" dirty="0" smtClean="0"/>
              <a:t>						Tabla de Resumen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53" y="2153825"/>
            <a:ext cx="4684087" cy="24041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3" y="4681319"/>
            <a:ext cx="2312697" cy="20575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414" y="2742422"/>
            <a:ext cx="68770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Buffers de Tres Estados:  además de poseer ALTO y BAJO, poseen una salida de alta impedancia ‘Z’</a:t>
            </a:r>
          </a:p>
          <a:p>
            <a:r>
              <a:rPr lang="es-PA" dirty="0" smtClean="0"/>
              <a:t>Alta impedancia:  Ni alto ni bajo, equivale a circuito abierto</a:t>
            </a:r>
          </a:p>
          <a:p>
            <a:r>
              <a:rPr lang="es-PA" dirty="0" smtClean="0"/>
              <a:t>Bus:  un cable o grupo de cables comunes en múltiples circuitos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8" y="3166525"/>
            <a:ext cx="1866777" cy="15758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515" y="3166525"/>
            <a:ext cx="1507644" cy="1469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88" y="4838163"/>
            <a:ext cx="6257925" cy="19812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887" y="3366520"/>
            <a:ext cx="5430134" cy="28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5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Circuitos Integrados Lógicos:  combinan iguales o diferentes componentes en un encapsulado</a:t>
            </a:r>
          </a:p>
          <a:p>
            <a:r>
              <a:rPr lang="es-PA" dirty="0" smtClean="0"/>
              <a:t>SSI (Baja escala de Integración):  aquellos IC que tienen menos de 12 compuertas</a:t>
            </a:r>
          </a:p>
          <a:p>
            <a:r>
              <a:rPr lang="es-PA" dirty="0" smtClean="0"/>
              <a:t>LSI (Alta escala de integración): aquellos IC que poseen de 100 a 10k componentes</a:t>
            </a:r>
          </a:p>
          <a:p>
            <a:r>
              <a:rPr lang="es-PA" dirty="0" smtClean="0"/>
              <a:t>VLSI (Muy Alta escala de integración): mayor a 10k componentes</a:t>
            </a:r>
          </a:p>
          <a:p>
            <a:r>
              <a:rPr lang="es-PA" dirty="0" smtClean="0"/>
              <a:t>TTL (lógica transistor-transistor):  familia de elementos lógicos basado en tecnología BJT</a:t>
            </a:r>
          </a:p>
          <a:p>
            <a:r>
              <a:rPr lang="es-PA" dirty="0" smtClean="0"/>
              <a:t>CMOS:  familia de elementos lógicos basados en MOSFET</a:t>
            </a:r>
          </a:p>
          <a:p>
            <a:r>
              <a:rPr lang="es-PA" dirty="0" smtClean="0"/>
              <a:t>Chip: un circuito integrado</a:t>
            </a:r>
          </a:p>
          <a:p>
            <a:r>
              <a:rPr lang="es-PA" dirty="0" smtClean="0"/>
              <a:t>DIP (paquete de línea dual):  un integrado con pines paralelos</a:t>
            </a:r>
          </a:p>
        </p:txBody>
      </p:sp>
    </p:spTree>
    <p:extLst>
      <p:ext uri="{BB962C8B-B14F-4D97-AF65-F5344CB8AC3E}">
        <p14:creationId xmlns:p14="http://schemas.microsoft.com/office/powerpoint/2010/main" val="30570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PCB (circuito impreso):  aquella tarjeta bajo fabricación que los cables son uniones de cobre</a:t>
            </a:r>
          </a:p>
          <a:p>
            <a:r>
              <a:rPr lang="es-PA" dirty="0" err="1" smtClean="0"/>
              <a:t>Breadboard</a:t>
            </a:r>
            <a:r>
              <a:rPr lang="es-PA" dirty="0"/>
              <a:t> </a:t>
            </a:r>
            <a:r>
              <a:rPr lang="es-PA" dirty="0" smtClean="0"/>
              <a:t>AKA </a:t>
            </a:r>
            <a:r>
              <a:rPr lang="es-PA" dirty="0" err="1" smtClean="0"/>
              <a:t>Protoboard</a:t>
            </a:r>
            <a:r>
              <a:rPr lang="es-PA" dirty="0" smtClean="0"/>
              <a:t>:  una “tabla” que se usa para </a:t>
            </a:r>
            <a:r>
              <a:rPr lang="es-PA" dirty="0" err="1" smtClean="0"/>
              <a:t>prototipaje</a:t>
            </a:r>
            <a:r>
              <a:rPr lang="es-PA" dirty="0" smtClean="0"/>
              <a:t> de circuitos</a:t>
            </a:r>
          </a:p>
          <a:p>
            <a:r>
              <a:rPr lang="es-PA" dirty="0" err="1" smtClean="0"/>
              <a:t>Through-hole</a:t>
            </a:r>
            <a:r>
              <a:rPr lang="es-PA" dirty="0" smtClean="0"/>
              <a:t>:  componentes que usualmente son DIP y que al insertar pasan el espesor de la tarjeta de PCB</a:t>
            </a:r>
          </a:p>
          <a:p>
            <a:r>
              <a:rPr lang="es-PA" dirty="0" smtClean="0"/>
              <a:t>SMT (Tecnología de Montaje Superficial):  componentes que son planos, tienen terminales que no son </a:t>
            </a:r>
            <a:r>
              <a:rPr lang="es-PA" dirty="0" err="1" smtClean="0"/>
              <a:t>thru-hole</a:t>
            </a:r>
            <a:r>
              <a:rPr lang="es-PA" dirty="0" smtClean="0"/>
              <a:t>.</a:t>
            </a:r>
          </a:p>
          <a:p>
            <a:r>
              <a:rPr lang="es-PA" dirty="0" smtClean="0"/>
              <a:t>SOIC:  un circuito integrado SMT que es fácil de montar y tiene pocas terminales</a:t>
            </a:r>
          </a:p>
          <a:p>
            <a:r>
              <a:rPr lang="es-PA" dirty="0" smtClean="0"/>
              <a:t>QFP:  Un circuito integrado que posee en sus cuatro laterales terminales</a:t>
            </a:r>
          </a:p>
          <a:p>
            <a:r>
              <a:rPr lang="es-PA" dirty="0" smtClean="0"/>
              <a:t>BGA:  Un circuito integrado que sus terminales están en el lado inferior y son una matriz de “esferas” (en realidad no son esferas)</a:t>
            </a:r>
          </a:p>
        </p:txBody>
      </p:sp>
    </p:spTree>
    <p:extLst>
      <p:ext uri="{BB962C8B-B14F-4D97-AF65-F5344CB8AC3E}">
        <p14:creationId xmlns:p14="http://schemas.microsoft.com/office/powerpoint/2010/main" val="23214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Data </a:t>
            </a:r>
            <a:r>
              <a:rPr lang="es-PA" dirty="0" err="1" smtClean="0"/>
              <a:t>sheet</a:t>
            </a:r>
            <a:r>
              <a:rPr lang="es-PA" dirty="0" smtClean="0"/>
              <a:t>:  Las especificaciones técnicas de los componentes</a:t>
            </a:r>
          </a:p>
          <a:p>
            <a:r>
              <a:rPr lang="es-PA" dirty="0" smtClean="0"/>
              <a:t>Data </a:t>
            </a:r>
            <a:r>
              <a:rPr lang="es-PA" dirty="0" err="1" smtClean="0"/>
              <a:t>book</a:t>
            </a:r>
            <a:r>
              <a:rPr lang="es-PA" dirty="0" smtClean="0"/>
              <a:t>: colección de </a:t>
            </a:r>
            <a:r>
              <a:rPr lang="es-PA" dirty="0" err="1" smtClean="0"/>
              <a:t>datasheets</a:t>
            </a:r>
            <a:endParaRPr lang="es-PA" dirty="0" smtClean="0"/>
          </a:p>
          <a:p>
            <a:r>
              <a:rPr lang="es-PA" dirty="0" smtClean="0"/>
              <a:t>PDF:  </a:t>
            </a:r>
            <a:r>
              <a:rPr lang="es-PA" dirty="0" err="1" smtClean="0"/>
              <a:t>uds.</a:t>
            </a:r>
            <a:r>
              <a:rPr lang="es-PA" dirty="0" smtClean="0"/>
              <a:t> ya saben que es</a:t>
            </a:r>
          </a:p>
          <a:p>
            <a:endParaRPr lang="es-PA" dirty="0"/>
          </a:p>
          <a:p>
            <a:r>
              <a:rPr lang="es-PA" dirty="0" smtClean="0"/>
              <a:t>Diferentes compuertas AND bajo tecnologías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8" y="3897669"/>
            <a:ext cx="7419975" cy="2771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063" y="3911956"/>
            <a:ext cx="46005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3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Vista superior de un DIP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Notas:</a:t>
            </a:r>
          </a:p>
          <a:p>
            <a:pPr lvl="1"/>
            <a:r>
              <a:rPr lang="es-PA" dirty="0" smtClean="0"/>
              <a:t>Todo IC necesita </a:t>
            </a:r>
            <a:r>
              <a:rPr lang="es-PA" dirty="0" err="1" smtClean="0"/>
              <a:t>Vcc</a:t>
            </a:r>
            <a:r>
              <a:rPr lang="es-PA" dirty="0" smtClean="0"/>
              <a:t> y GND</a:t>
            </a:r>
          </a:p>
          <a:p>
            <a:pPr lvl="1"/>
            <a:r>
              <a:rPr lang="es-PA" dirty="0" smtClean="0"/>
              <a:t>No polarizar el chip en otro lugar que no sea </a:t>
            </a:r>
            <a:r>
              <a:rPr lang="es-PA" dirty="0" err="1" smtClean="0"/>
              <a:t>Vcc</a:t>
            </a:r>
            <a:r>
              <a:rPr lang="es-PA" dirty="0" smtClean="0"/>
              <a:t>, salvo drivers de motores que si necesitan el voltaje que utilizará para el motor</a:t>
            </a:r>
          </a:p>
          <a:p>
            <a:pPr lvl="1"/>
            <a:r>
              <a:rPr lang="es-PA" dirty="0" smtClean="0"/>
              <a:t>No polarizar otros IC con salidas de su IC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37238" y="990205"/>
            <a:ext cx="1772832" cy="25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82" y="1394875"/>
            <a:ext cx="69723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2169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La sintaxis son las diferentes palabras reservadas del lenguaje que no se pueden utilizar, en esta caso para realizar un archivo de descripción de hardware</a:t>
            </a:r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Comentarios</a:t>
            </a:r>
          </a:p>
          <a:p>
            <a:pPr lvl="1"/>
            <a:r>
              <a:rPr lang="es-PA" dirty="0" smtClean="0"/>
              <a:t>-- Esto es un comentario válido</a:t>
            </a:r>
          </a:p>
        </p:txBody>
      </p:sp>
    </p:spTree>
    <p:extLst>
      <p:ext uri="{BB962C8B-B14F-4D97-AF65-F5344CB8AC3E}">
        <p14:creationId xmlns:p14="http://schemas.microsoft.com/office/powerpoint/2010/main" val="424158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545291" cy="4195481"/>
          </a:xfrm>
        </p:spPr>
        <p:txBody>
          <a:bodyPr>
            <a:normAutofit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</a:p>
          <a:p>
            <a:pPr lvl="1"/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 smtClean="0"/>
              <a:t>VHDL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err="1" smtClean="0"/>
              <a:t>Verilog</a:t>
            </a:r>
            <a:r>
              <a:rPr lang="es-PA" b="1" dirty="0" smtClean="0"/>
              <a:t>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(Robert </a:t>
            </a:r>
            <a:r>
              <a:rPr lang="es-PA" b="1" dirty="0" err="1" smtClean="0"/>
              <a:t>Dueck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Design</a:t>
            </a:r>
            <a:r>
              <a:rPr lang="es-PA" b="1" dirty="0" smtClean="0"/>
              <a:t> </a:t>
            </a:r>
            <a:r>
              <a:rPr lang="es-PA" b="1" dirty="0" err="1" smtClean="0"/>
              <a:t>with</a:t>
            </a:r>
            <a:r>
              <a:rPr lang="es-PA" b="1" dirty="0" smtClean="0"/>
              <a:t> CPLD </a:t>
            </a:r>
            <a:r>
              <a:rPr lang="es-PA" b="1" dirty="0" err="1" smtClean="0"/>
              <a:t>Applications</a:t>
            </a:r>
            <a:r>
              <a:rPr lang="es-PA" b="1" dirty="0" smtClean="0"/>
              <a:t> and VHDL</a:t>
            </a:r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Nombres válidos:  Los nombres válidos son solamente iniciados en letras</a:t>
            </a:r>
          </a:p>
          <a:p>
            <a:pPr lvl="1"/>
            <a:r>
              <a:rPr lang="es-PA" dirty="0" smtClean="0"/>
              <a:t>No se inicia con números</a:t>
            </a:r>
          </a:p>
          <a:p>
            <a:pPr lvl="1"/>
            <a:r>
              <a:rPr lang="es-PA" dirty="0" smtClean="0"/>
              <a:t>No se inicia con caracteres alfanuméricos</a:t>
            </a:r>
          </a:p>
          <a:p>
            <a:pPr lvl="1"/>
            <a:r>
              <a:rPr lang="es-PA" dirty="0" smtClean="0"/>
              <a:t>No doble subrayado consecutivo</a:t>
            </a:r>
          </a:p>
          <a:p>
            <a:pPr lvl="1"/>
            <a:r>
              <a:rPr lang="es-PA" dirty="0" smtClean="0"/>
              <a:t>No hay espacios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43908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Válidos</a:t>
            </a:r>
          </a:p>
          <a:p>
            <a:pPr lvl="1"/>
            <a:r>
              <a:rPr lang="es-PA" dirty="0"/>
              <a:t>CLK_EN</a:t>
            </a:r>
          </a:p>
          <a:p>
            <a:pPr lvl="1"/>
            <a:r>
              <a:rPr lang="es-PA" dirty="0"/>
              <a:t>Out1</a:t>
            </a:r>
          </a:p>
          <a:p>
            <a:pPr lvl="1"/>
            <a:r>
              <a:rPr lang="es-PA" dirty="0"/>
              <a:t>Address_00</a:t>
            </a:r>
          </a:p>
          <a:p>
            <a:pPr lvl="1"/>
            <a:r>
              <a:rPr lang="es-PA" dirty="0" smtClean="0"/>
              <a:t>IIR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80193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Inválidos</a:t>
            </a:r>
          </a:p>
          <a:p>
            <a:pPr lvl="1"/>
            <a:r>
              <a:rPr lang="es-PA" dirty="0"/>
              <a:t>_ADC0</a:t>
            </a:r>
          </a:p>
          <a:p>
            <a:pPr lvl="1"/>
            <a:r>
              <a:rPr lang="es-PA" dirty="0"/>
              <a:t>K__</a:t>
            </a:r>
            <a:r>
              <a:rPr lang="es-PA" dirty="0" err="1"/>
              <a:t>Temp</a:t>
            </a:r>
            <a:endParaRPr lang="es-PA" dirty="0"/>
          </a:p>
          <a:p>
            <a:pPr lvl="1"/>
            <a:r>
              <a:rPr lang="es-PA" dirty="0" err="1"/>
              <a:t>Fine_Tunning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Mux</a:t>
            </a:r>
            <a:r>
              <a:rPr lang="es-PA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21549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Librerías:  Son una colección de constructores que designadas una ENTIDAD (se hablará mas adelante de esto)</a:t>
            </a:r>
          </a:p>
          <a:p>
            <a:pPr lvl="1"/>
            <a:r>
              <a:rPr lang="es-PA" dirty="0" smtClean="0"/>
              <a:t>Es como un </a:t>
            </a:r>
            <a:r>
              <a:rPr lang="es-PA" dirty="0" err="1" smtClean="0"/>
              <a:t>header</a:t>
            </a:r>
            <a:r>
              <a:rPr lang="es-PA" dirty="0" smtClean="0"/>
              <a:t> file en C (*.h)</a:t>
            </a:r>
          </a:p>
          <a:p>
            <a:r>
              <a:rPr lang="es-PA" dirty="0" smtClean="0"/>
              <a:t>Paquetes:  es una colección de constructores que puede ser usado para definir diferentes entidades</a:t>
            </a:r>
          </a:p>
          <a:p>
            <a:pPr lvl="1"/>
            <a:r>
              <a:rPr lang="es-PA" dirty="0" smtClean="0"/>
              <a:t>Librerías</a:t>
            </a:r>
          </a:p>
          <a:p>
            <a:pPr lvl="2"/>
            <a:r>
              <a:rPr lang="es-PA" dirty="0" smtClean="0"/>
              <a:t>Deben incluirse al inicio de cada archivo de </a:t>
            </a:r>
            <a:r>
              <a:rPr lang="es-PA" dirty="0" err="1" smtClean="0"/>
              <a:t>vhdl</a:t>
            </a:r>
            <a:endParaRPr lang="es-PA" dirty="0" smtClean="0"/>
          </a:p>
          <a:p>
            <a:pPr lvl="2"/>
            <a:r>
              <a:rPr lang="es-PA" dirty="0" smtClean="0"/>
              <a:t>La más común es la IEEE</a:t>
            </a:r>
          </a:p>
          <a:p>
            <a:pPr lvl="1"/>
            <a:r>
              <a:rPr lang="es-PA" dirty="0" smtClean="0"/>
              <a:t>Paquetes</a:t>
            </a:r>
          </a:p>
          <a:p>
            <a:pPr lvl="2"/>
            <a:r>
              <a:rPr lang="es-PA" dirty="0" smtClean="0"/>
              <a:t>El más común es STD_LOGIC_1164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b="1" dirty="0" smtClean="0"/>
              <a:t>LIBRARY</a:t>
            </a:r>
            <a:r>
              <a:rPr lang="es-PA" dirty="0" smtClean="0"/>
              <a:t> IEEE;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USE IEEE.std_logic_1164.ALL;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710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Use: para acceder a las “opciones” embebidas en el paquete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dirty="0" smtClean="0"/>
              <a:t>LIBRARY IEEE;</a:t>
            </a:r>
            <a:endParaRPr lang="es-PA" dirty="0"/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IEEE.std_logic_1164.ALL;</a:t>
            </a:r>
          </a:p>
          <a:p>
            <a:pPr marL="0" indent="0">
              <a:buNone/>
            </a:pPr>
            <a:r>
              <a:rPr lang="es-PA" b="1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19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Entidades y Arquitectura:  se requiere para definir que tipo de sistema estamos diseñando</a:t>
            </a:r>
          </a:p>
          <a:p>
            <a:pPr lvl="1"/>
            <a:r>
              <a:rPr lang="es-PA" dirty="0" smtClean="0"/>
              <a:t>En la entidad se definen las I/O</a:t>
            </a:r>
          </a:p>
          <a:p>
            <a:pPr lvl="1"/>
            <a:r>
              <a:rPr lang="es-PA" dirty="0" smtClean="0"/>
              <a:t>En la arquitectura se define la relación de I/Os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</a:t>
            </a:r>
            <a:r>
              <a:rPr lang="es-PA" dirty="0"/>
              <a:t>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b="1" dirty="0"/>
              <a:t>ARCHITECTURE </a:t>
            </a:r>
            <a:r>
              <a:rPr lang="en-US" dirty="0"/>
              <a:t>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 </a:t>
            </a:r>
            <a:r>
              <a:rPr lang="es-PA" dirty="0" smtClean="0"/>
              <a:t>and2gate </a:t>
            </a:r>
            <a:r>
              <a:rPr lang="es-PA" dirty="0"/>
              <a:t>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STD_LOGIC;</a:t>
            </a:r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b="1" dirty="0"/>
              <a:t>ARCHITECTURE</a:t>
            </a:r>
            <a:r>
              <a:rPr lang="en-US" dirty="0"/>
              <a:t>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977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pasar ciertos parámetros en el diseño sin necesidad de definirlo como I/O</a:t>
            </a:r>
          </a:p>
          <a:p>
            <a:pPr lvl="1"/>
            <a:r>
              <a:rPr lang="es-PA" dirty="0" smtClean="0"/>
              <a:t>Si queremos cambiar el tamaño del bus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b="1" dirty="0"/>
              <a:t>GENERIC</a:t>
            </a:r>
            <a:r>
              <a:rPr lang="es-PA" dirty="0"/>
              <a:t>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b="1" dirty="0" smtClean="0"/>
              <a:t>GENERIC (</a:t>
            </a:r>
          </a:p>
          <a:p>
            <a:pPr marL="0" indent="0">
              <a:buNone/>
            </a:pPr>
            <a:r>
              <a:rPr lang="es-PA" b="1" dirty="0" smtClean="0"/>
              <a:t>    N : INTEGER := 3</a:t>
            </a:r>
            <a:endParaRPr lang="es-PA" b="1" dirty="0"/>
          </a:p>
          <a:p>
            <a:pPr marL="0" indent="0">
              <a:buNone/>
            </a:pPr>
            <a:r>
              <a:rPr lang="es-PA" b="1" dirty="0" smtClean="0"/>
              <a:t>);</a:t>
            </a:r>
            <a:endParaRPr lang="es-PA" b="1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1416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downto</a:t>
            </a:r>
            <a:r>
              <a:rPr lang="es-PA" dirty="0" smtClean="0"/>
              <a:t>: para definir la cantidad de variaciones de un vector, por lo general</a:t>
            </a:r>
          </a:p>
          <a:p>
            <a:pPr lvl="1"/>
            <a:r>
              <a:rPr lang="es-PA" dirty="0" smtClean="0"/>
              <a:t>Si la señal o entrada varía de </a:t>
            </a:r>
            <a:r>
              <a:rPr lang="es-PA" dirty="0" err="1" smtClean="0"/>
              <a:t>p.e</a:t>
            </a:r>
            <a:r>
              <a:rPr lang="es-PA" dirty="0" smtClean="0"/>
              <a:t>. 31 a 0 (numéricamente)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7629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begin</a:t>
            </a:r>
            <a:r>
              <a:rPr lang="es-PA" dirty="0" smtClean="0"/>
              <a:t>/</a:t>
            </a:r>
            <a:r>
              <a:rPr lang="es-PA" dirty="0" err="1" smtClean="0"/>
              <a:t>end</a:t>
            </a:r>
            <a:r>
              <a:rPr lang="es-PA" dirty="0" smtClean="0"/>
              <a:t>: todo lo que quede debajo de ella es la arquitectura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END</a:t>
            </a:r>
            <a:r>
              <a:rPr lang="es-PA" dirty="0"/>
              <a:t>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b="1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525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Map</a:t>
            </a:r>
            <a:r>
              <a:rPr lang="es-PA" dirty="0" smtClean="0"/>
              <a:t>:  si se tiene programáticamente un archivo VHD dentro de otro y se requiere utilizar, esta instrucción mapea entradas y salidas de las diferentes arquitecturas</a:t>
            </a:r>
          </a:p>
          <a:p>
            <a:pPr lvl="1"/>
            <a:r>
              <a:rPr lang="es-PA" dirty="0" smtClean="0"/>
              <a:t>Para hacer “</a:t>
            </a:r>
            <a:r>
              <a:rPr lang="es-PA" dirty="0" err="1" smtClean="0"/>
              <a:t>instantiation</a:t>
            </a:r>
            <a:r>
              <a:rPr lang="es-PA" dirty="0" smtClean="0"/>
              <a:t>”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03919" y="2837833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b="1" dirty="0" smtClean="0"/>
              <a:t>MAP</a:t>
            </a:r>
            <a:endParaRPr lang="es-PA" b="1" dirty="0"/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4662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6" y="1622738"/>
            <a:ext cx="4360468" cy="4327125"/>
          </a:xfrm>
        </p:spPr>
        <p:txBody>
          <a:bodyPr>
            <a:normAutofit/>
          </a:bodyPr>
          <a:lstStyle/>
          <a:p>
            <a:r>
              <a:rPr lang="es-PA" dirty="0" smtClean="0"/>
              <a:t>Asignación</a:t>
            </a:r>
          </a:p>
          <a:p>
            <a:pPr lvl="1"/>
            <a:r>
              <a:rPr lang="es-PA" dirty="0" smtClean="0"/>
              <a:t>Para realizar designaciones entre señales, entradas y salidas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07843" y="1840118"/>
            <a:ext cx="5558823" cy="4687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</a:t>
            </a:r>
            <a:r>
              <a:rPr lang="en-US" b="1" dirty="0"/>
              <a:t>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</a:t>
            </a:r>
            <a:r>
              <a:rPr lang="es-PA" b="1" dirty="0"/>
              <a:t>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7598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Puertos:  es la conexión física de entradas y salidas </a:t>
            </a:r>
          </a:p>
          <a:p>
            <a:pPr lvl="1"/>
            <a:r>
              <a:rPr lang="es-PA" dirty="0" smtClean="0"/>
              <a:t>IN, OUT, INOUT (Bidireccional), BUFFER (con retroalimentación de la entrada)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3220801" y="3116686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err="1"/>
              <a:t>mux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s1, s0 : IN STD_LOGIC;</a:t>
            </a:r>
          </a:p>
          <a:p>
            <a:pPr marL="0" indent="0">
              <a:buNone/>
            </a:pPr>
            <a:r>
              <a:rPr lang="es-PA" dirty="0"/>
              <a:t>y0, y1, y2, y3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mux</a:t>
            </a:r>
            <a:r>
              <a:rPr lang="es-PA" dirty="0"/>
              <a:t>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283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Entender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r>
              <a:rPr lang="en-US" dirty="0" smtClean="0"/>
              <a:t> de FPGAs</a:t>
            </a:r>
          </a:p>
          <a:p>
            <a:r>
              <a:rPr lang="es-PA" dirty="0" smtClean="0"/>
              <a:t>Adquirir los conocimientos básicos para el uso de descripción de hardware</a:t>
            </a:r>
            <a:endParaRPr lang="en-US" dirty="0" smtClean="0"/>
          </a:p>
          <a:p>
            <a:r>
              <a:rPr lang="en-US" dirty="0" err="1" smtClean="0"/>
              <a:t>Llevar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control digital a la </a:t>
            </a:r>
            <a:r>
              <a:rPr lang="en-US" dirty="0" err="1" smtClean="0"/>
              <a:t>práctica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Señales y variables</a:t>
            </a:r>
          </a:p>
          <a:p>
            <a:pPr lvl="1"/>
            <a:r>
              <a:rPr lang="es-PA" dirty="0" smtClean="0"/>
              <a:t>Señales:  son los cables que van internamente entre los elementos lógicos (no son las I/O del sistema)</a:t>
            </a:r>
          </a:p>
          <a:p>
            <a:pPr lvl="2"/>
            <a:r>
              <a:rPr lang="es-PA" dirty="0" smtClean="0"/>
              <a:t>Se declaran antes de la sentencia BEGIN</a:t>
            </a:r>
          </a:p>
          <a:p>
            <a:pPr lvl="2"/>
            <a:r>
              <a:rPr lang="es-PA" dirty="0" smtClean="0"/>
              <a:t>El valor es asignado mediante &lt;=</a:t>
            </a:r>
          </a:p>
          <a:p>
            <a:pPr lvl="1"/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18548" y="3023268"/>
            <a:ext cx="5779364" cy="3609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 OF design4 IS</a:t>
            </a:r>
          </a:p>
          <a:p>
            <a:pPr marL="0" indent="0">
              <a:buNone/>
            </a:pPr>
            <a:r>
              <a:rPr lang="en-US" dirty="0"/>
              <a:t>SIGNAL connect : STD_LOGIC_VECTOR ( 7 </a:t>
            </a:r>
            <a:r>
              <a:rPr lang="en-US" dirty="0" err="1"/>
              <a:t>downto</a:t>
            </a:r>
            <a:r>
              <a:rPr lang="en-US" dirty="0"/>
              <a:t> 0);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/>
              <a:t>PROCESS </a:t>
            </a:r>
            <a:r>
              <a:rPr lang="es-PA" dirty="0" err="1"/>
              <a:t>check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n-US" dirty="0"/>
              <a:t>VARIABLE count : INTEGER RANGE 0 TO 255;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clock’EVENT</a:t>
            </a:r>
            <a:r>
              <a:rPr lang="en-US" dirty="0"/>
              <a:t> and clock = ‘1’) THEN</a:t>
            </a:r>
          </a:p>
          <a:p>
            <a:pPr marL="0" indent="0">
              <a:buNone/>
            </a:pPr>
            <a:r>
              <a:rPr lang="en-US" dirty="0"/>
              <a:t>count := count + 1; —— Variable assignment statement</a:t>
            </a:r>
          </a:p>
          <a:p>
            <a:pPr marL="0" indent="0">
              <a:buNone/>
            </a:pPr>
            <a:r>
              <a:rPr lang="es-PA" dirty="0"/>
              <a:t>END IF;</a:t>
            </a:r>
          </a:p>
          <a:p>
            <a:pPr marL="0" indent="0">
              <a:buNone/>
            </a:pPr>
            <a:r>
              <a:rPr lang="es-PA" dirty="0"/>
              <a:t>END PROCESS;</a:t>
            </a:r>
          </a:p>
          <a:p>
            <a:pPr marL="0" indent="0">
              <a:buNone/>
            </a:pPr>
            <a:r>
              <a:rPr lang="en-US" dirty="0"/>
              <a:t>connect &lt;= a and b; —— Signal assignment statement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70650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6627679" cy="432712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Librerías estándares y paquetes</a:t>
            </a:r>
          </a:p>
          <a:p>
            <a:pPr lvl="1"/>
            <a:r>
              <a:rPr lang="es-PA" dirty="0" smtClean="0"/>
              <a:t>IEEE.STD_LOGIC</a:t>
            </a:r>
          </a:p>
          <a:p>
            <a:pPr lvl="1"/>
            <a:r>
              <a:rPr lang="es-PA" dirty="0" smtClean="0"/>
              <a:t>IEEE.STD_LOGIC_1164</a:t>
            </a:r>
          </a:p>
          <a:p>
            <a:pPr lvl="1"/>
            <a:r>
              <a:rPr lang="es-PA" dirty="0" smtClean="0"/>
              <a:t>IEEE.STD_LOGIC_VECTOR</a:t>
            </a:r>
          </a:p>
          <a:p>
            <a:pPr lvl="1"/>
            <a:r>
              <a:rPr lang="es-PA" dirty="0" smtClean="0"/>
              <a:t>IEEE.MATH_REAL</a:t>
            </a:r>
          </a:p>
          <a:p>
            <a:pPr lvl="1"/>
            <a:r>
              <a:rPr lang="es-PA" dirty="0" smtClean="0"/>
              <a:t>IEEE.NUMERIC_STANDARD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Soporta lo común: AND, OR, NOT, XOR, </a:t>
            </a:r>
            <a:r>
              <a:rPr lang="es-PA" dirty="0" err="1"/>
              <a:t>etc</a:t>
            </a:r>
            <a:endParaRPr lang="es-PA" dirty="0"/>
          </a:p>
          <a:p>
            <a:pPr lvl="1"/>
            <a:r>
              <a:rPr lang="es-PA" dirty="0" smtClean="0"/>
              <a:t>RISING_EDGE, FALLING_EDGE</a:t>
            </a:r>
          </a:p>
          <a:p>
            <a:pPr lvl="1"/>
            <a:r>
              <a:rPr lang="es-PA" dirty="0" smtClean="0"/>
              <a:t>CEIL, FLOOR</a:t>
            </a:r>
          </a:p>
          <a:p>
            <a:pPr lvl="1"/>
            <a:r>
              <a:rPr lang="es-PA" dirty="0" smtClean="0"/>
              <a:t>INTEGER, REAL</a:t>
            </a:r>
          </a:p>
          <a:p>
            <a:pPr lvl="1"/>
            <a:r>
              <a:rPr lang="es-PA" dirty="0" smtClean="0"/>
              <a:t>MOD, REM, +, -, *</a:t>
            </a:r>
          </a:p>
        </p:txBody>
      </p:sp>
      <p:sp>
        <p:nvSpPr>
          <p:cNvPr id="4" name="Rectangle 3"/>
          <p:cNvSpPr/>
          <p:nvPr/>
        </p:nvSpPr>
        <p:spPr>
          <a:xfrm>
            <a:off x="6520687" y="185324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bit.ly/2APy7DZ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5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Tipos:  son los diferentes valores que puede adquirir una señal o variable</a:t>
            </a:r>
          </a:p>
          <a:p>
            <a:pPr lvl="1"/>
            <a:r>
              <a:rPr lang="es-PA" dirty="0" smtClean="0"/>
              <a:t>Una señal bit = 1 </a:t>
            </a:r>
            <a:r>
              <a:rPr lang="es-PA" dirty="0" err="1" smtClean="0"/>
              <a:t>ó</a:t>
            </a:r>
            <a:r>
              <a:rPr lang="es-PA" dirty="0" smtClean="0"/>
              <a:t> 0</a:t>
            </a:r>
          </a:p>
          <a:p>
            <a:pPr lvl="1"/>
            <a:r>
              <a:rPr lang="es-PA" dirty="0" smtClean="0"/>
              <a:t>Una señal de enteros depende del rango, </a:t>
            </a:r>
            <a:r>
              <a:rPr lang="es-PA" dirty="0" err="1" smtClean="0"/>
              <a:t>p.e</a:t>
            </a:r>
            <a:r>
              <a:rPr lang="es-PA" dirty="0" smtClean="0"/>
              <a:t> 8-bit de 0 a 255 si son sin signo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07" y="3300613"/>
            <a:ext cx="75533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Tipos… STD_LOGIC.  También llamada IEEE STD.1164 de lógica </a:t>
            </a:r>
            <a:r>
              <a:rPr lang="es-PA" dirty="0" err="1" smtClean="0"/>
              <a:t>multivalor</a:t>
            </a:r>
            <a:endParaRPr lang="es-PA" dirty="0" smtClean="0"/>
          </a:p>
          <a:p>
            <a:pPr lvl="1"/>
            <a:r>
              <a:rPr lang="es-PA" dirty="0" smtClean="0"/>
              <a:t>Sirven para forzar niveles</a:t>
            </a:r>
          </a:p>
          <a:p>
            <a:pPr lvl="1"/>
            <a:r>
              <a:rPr lang="es-PA" dirty="0" smtClean="0"/>
              <a:t>Una señal </a:t>
            </a:r>
            <a:r>
              <a:rPr lang="es-PA" dirty="0" err="1" smtClean="0"/>
              <a:t>Weak</a:t>
            </a:r>
            <a:r>
              <a:rPr lang="es-PA" dirty="0" smtClean="0"/>
              <a:t> equivale a un </a:t>
            </a:r>
            <a:r>
              <a:rPr lang="es-PA" dirty="0" err="1" smtClean="0"/>
              <a:t>pull</a:t>
            </a:r>
            <a:r>
              <a:rPr lang="es-PA" dirty="0" smtClean="0"/>
              <a:t>-up o </a:t>
            </a:r>
            <a:r>
              <a:rPr lang="es-PA" dirty="0" err="1" smtClean="0"/>
              <a:t>pull-down</a:t>
            </a:r>
            <a:endParaRPr lang="es-PA" dirty="0" smtClean="0"/>
          </a:p>
          <a:p>
            <a:pPr lvl="1"/>
            <a:r>
              <a:rPr lang="es-PA" dirty="0" smtClean="0"/>
              <a:t>La mayoría de los casos un ‘1’ ‘0’ ‘Z’ o ‘X’ es suficiente</a:t>
            </a:r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657881" y="3412901"/>
            <a:ext cx="3500886" cy="341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‘U’, —— </a:t>
            </a:r>
            <a:r>
              <a:rPr lang="es-PA" dirty="0" err="1"/>
              <a:t>Uninitialized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‘X’, —— </a:t>
            </a:r>
            <a:r>
              <a:rPr lang="es-PA" dirty="0" err="1"/>
              <a:t>Forcing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‘0’, —— </a:t>
            </a:r>
            <a:r>
              <a:rPr lang="es-PA" dirty="0" err="1"/>
              <a:t>Forcing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‘1’, —— </a:t>
            </a:r>
            <a:r>
              <a:rPr lang="es-PA" dirty="0" err="1"/>
              <a:t>Forcing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‘Z’, —— High </a:t>
            </a:r>
            <a:r>
              <a:rPr lang="es-PA" dirty="0" err="1"/>
              <a:t>Impedance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‘W’, —— </a:t>
            </a:r>
            <a:r>
              <a:rPr lang="es-PA" dirty="0" err="1"/>
              <a:t>Weak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‘L’, —— </a:t>
            </a:r>
            <a:r>
              <a:rPr lang="es-PA" dirty="0" err="1"/>
              <a:t>Weak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‘H’, —— </a:t>
            </a:r>
            <a:r>
              <a:rPr lang="es-PA" dirty="0" err="1"/>
              <a:t>Weak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‘-’, —— </a:t>
            </a:r>
            <a:r>
              <a:rPr lang="es-PA" dirty="0" err="1"/>
              <a:t>Don’t</a:t>
            </a:r>
            <a:r>
              <a:rPr lang="es-PA" dirty="0"/>
              <a:t> </a:t>
            </a:r>
            <a:r>
              <a:rPr lang="es-PA" dirty="0" err="1"/>
              <a:t>care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5253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Enumeraciones:  son consecutivos de palabras, generalmente la primera es 0 (en otros lenguajes)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3039414" y="3010389"/>
            <a:ext cx="7617854" cy="144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TYPE STATE_TYPE IS (idle, start, pulse, read);</a:t>
            </a:r>
          </a:p>
          <a:p>
            <a:pPr marL="0" indent="0">
              <a:buNone/>
            </a:pPr>
            <a:r>
              <a:rPr lang="es-PA" dirty="0"/>
              <a:t>SIGNAL </a:t>
            </a:r>
            <a:r>
              <a:rPr lang="es-PA" dirty="0" err="1"/>
              <a:t>state</a:t>
            </a:r>
            <a:r>
              <a:rPr lang="es-PA" dirty="0"/>
              <a:t>: STATE_TYPE;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9686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5016057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señales</a:t>
            </a:r>
          </a:p>
          <a:p>
            <a:endParaRPr lang="es-PA" dirty="0"/>
          </a:p>
          <a:p>
            <a:pPr marL="0" indent="0">
              <a:buNone/>
            </a:pPr>
            <a:r>
              <a:rPr lang="es-PA" dirty="0" smtClean="0"/>
              <a:t>-- Para lógica estándar será: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s0 : </a:t>
            </a:r>
            <a:r>
              <a:rPr lang="es-PA" dirty="0" err="1" smtClean="0"/>
              <a:t>std_logic</a:t>
            </a:r>
            <a:r>
              <a:rPr lang="es-PA" dirty="0" smtClean="0"/>
              <a:t> := ‘1’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s1 : </a:t>
            </a:r>
            <a:r>
              <a:rPr lang="es-PA" dirty="0" err="1" smtClean="0"/>
              <a:t>std_logic</a:t>
            </a:r>
            <a:r>
              <a:rPr lang="es-PA" dirty="0" smtClean="0"/>
              <a:t> := ‘W’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-- Para vector: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s2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s3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“000”</a:t>
            </a:r>
            <a:endParaRPr lang="es-PA" dirty="0"/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s4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7553194" y="2737556"/>
            <a:ext cx="4045907" cy="2097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asignaciones</a:t>
            </a:r>
          </a:p>
          <a:p>
            <a:pPr marL="0" indent="0">
              <a:buNone/>
            </a:pPr>
            <a:r>
              <a:rPr lang="es-PA" dirty="0"/>
              <a:t>s2(1) &lt;= s3(2</a:t>
            </a:r>
            <a:r>
              <a:rPr lang="es-PA" dirty="0" smtClean="0"/>
              <a:t>);</a:t>
            </a:r>
          </a:p>
          <a:p>
            <a:pPr marL="0" indent="0">
              <a:buNone/>
            </a:pPr>
            <a:r>
              <a:rPr lang="es-PA" dirty="0" smtClean="0"/>
              <a:t>s3 &lt;= s4;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8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619421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sin signo o con signo</a:t>
            </a:r>
          </a:p>
          <a:p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46111" y="2088388"/>
            <a:ext cx="7692392" cy="2246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sin 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23;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+ 1;</a:t>
            </a:r>
          </a:p>
          <a:p>
            <a:pPr marL="0" indent="0">
              <a:buNone/>
            </a:pP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46110" y="4335137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</a:t>
            </a:r>
            <a:r>
              <a:rPr lang="es-PA" dirty="0" smtClean="0"/>
              <a:t>-7;  --- lo mismo a “11001”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</a:t>
            </a:r>
            <a:r>
              <a:rPr lang="es-PA" dirty="0" smtClean="0"/>
              <a:t>‘0’);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</a:t>
            </a:r>
            <a:r>
              <a:rPr lang="es-PA" dirty="0" smtClean="0"/>
              <a:t>- </a:t>
            </a:r>
            <a:r>
              <a:rPr lang="es-PA" dirty="0"/>
              <a:t>1;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937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</a:t>
            </a:r>
          </a:p>
          <a:p>
            <a:pPr lvl="1"/>
            <a:r>
              <a:rPr lang="es-PA" dirty="0" smtClean="0"/>
              <a:t>Generalmente son de 32 bits </a:t>
            </a:r>
          </a:p>
          <a:p>
            <a:pPr lvl="2"/>
            <a:r>
              <a:rPr lang="es-PA" dirty="0" smtClean="0"/>
              <a:t>Sin signo = -2 147 483 647 a +2 147 483 647</a:t>
            </a:r>
          </a:p>
          <a:p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58428" y="2886651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counter1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255 := 0;  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counter2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65535 </a:t>
            </a:r>
            <a:r>
              <a:rPr lang="es-PA" dirty="0"/>
              <a:t>:= </a:t>
            </a:r>
            <a:r>
              <a:rPr lang="es-PA" dirty="0" smtClean="0"/>
              <a:t>300;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 smtClean="0"/>
              <a:t>counter1 &lt;= 4;</a:t>
            </a:r>
          </a:p>
          <a:p>
            <a:pPr marL="0" indent="0">
              <a:buNone/>
            </a:pPr>
            <a:r>
              <a:rPr lang="es-PA" dirty="0" smtClean="0"/>
              <a:t>counter2 &lt;= </a:t>
            </a:r>
            <a:r>
              <a:rPr lang="es-PA" dirty="0" err="1" smtClean="0"/>
              <a:t>counter</a:t>
            </a:r>
            <a:r>
              <a:rPr lang="es-PA" dirty="0" smtClean="0"/>
              <a:t> 1 + 25;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00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97033" y="2886651"/>
            <a:ext cx="5682981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Sintaxis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señal &lt;= expresión1 </a:t>
            </a:r>
            <a:r>
              <a:rPr lang="es-PA" b="1" dirty="0" err="1" smtClean="0"/>
              <a:t>when</a:t>
            </a:r>
            <a:r>
              <a:rPr lang="es-PA" b="1" dirty="0" smtClean="0"/>
              <a:t> </a:t>
            </a:r>
            <a:r>
              <a:rPr lang="es-PA" dirty="0" smtClean="0"/>
              <a:t>condición </a:t>
            </a:r>
            <a:r>
              <a:rPr lang="es-PA" b="1" dirty="0" err="1" smtClean="0"/>
              <a:t>else</a:t>
            </a:r>
            <a:r>
              <a:rPr lang="es-PA" b="1" dirty="0" smtClean="0"/>
              <a:t> </a:t>
            </a:r>
            <a:r>
              <a:rPr lang="es-PA" dirty="0" smtClean="0"/>
              <a:t>expresión2;</a:t>
            </a:r>
          </a:p>
          <a:p>
            <a:pPr marL="0" indent="0">
              <a:buNone/>
            </a:pPr>
            <a:endParaRPr lang="es-PA" b="1" dirty="0"/>
          </a:p>
          <a:p>
            <a:pPr marL="0" indent="0">
              <a:buNone/>
            </a:pPr>
            <a:r>
              <a:rPr lang="es-PA" dirty="0"/>
              <a:t>señal &lt;= </a:t>
            </a:r>
            <a:r>
              <a:rPr lang="es-PA" dirty="0" smtClean="0"/>
              <a:t>	expresión1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/>
              <a:t>	</a:t>
            </a:r>
            <a:r>
              <a:rPr lang="es-PA" dirty="0" smtClean="0"/>
              <a:t>	expresión2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		expresión3;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5" name="Picture 2" descr="Image result for and with en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445" y="4038480"/>
            <a:ext cx="1237650" cy="21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6400690" y="1441569"/>
            <a:ext cx="5682981" cy="5193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buffwen</a:t>
            </a:r>
            <a:r>
              <a:rPr lang="es-PA" dirty="0" smtClean="0"/>
              <a:t> IS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Input_: </a:t>
            </a:r>
            <a:r>
              <a:rPr lang="es-PA" dirty="0"/>
              <a:t>IN STD_LOGIC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output_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/>
              <a:t>buffwen</a:t>
            </a:r>
            <a:r>
              <a:rPr lang="es-PA" dirty="0"/>
              <a:t> </a:t>
            </a:r>
            <a:r>
              <a:rPr lang="en-US" dirty="0" smtClean="0"/>
              <a:t>IS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smtClean="0"/>
              <a:t>input_ when </a:t>
            </a:r>
            <a:r>
              <a:rPr lang="en-US" dirty="0" err="1" smtClean="0"/>
              <a:t>Ena</a:t>
            </a:r>
            <a:r>
              <a:rPr lang="en-US" dirty="0" smtClean="0"/>
              <a:t> = ‘0’ else ‘Z’;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behavioral</a:t>
            </a:r>
            <a:r>
              <a:rPr lang="es-PA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929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085440" y="1441569"/>
            <a:ext cx="6878971" cy="519382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andngate</a:t>
            </a:r>
            <a:r>
              <a:rPr lang="es-PA" dirty="0" smtClean="0"/>
              <a:t> IS</a:t>
            </a:r>
          </a:p>
          <a:p>
            <a:pPr marL="0" indent="0">
              <a:buNone/>
            </a:pPr>
            <a:r>
              <a:rPr lang="es-PA" dirty="0" smtClean="0"/>
              <a:t>GENERIC(</a:t>
            </a:r>
          </a:p>
          <a:p>
            <a:pPr marL="0" indent="0">
              <a:buNone/>
            </a:pPr>
            <a:r>
              <a:rPr lang="es-PA" dirty="0" smtClean="0"/>
              <a:t>BITS : INTEGER := 3;</a:t>
            </a:r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Input1: </a:t>
            </a:r>
            <a:r>
              <a:rPr lang="es-PA" dirty="0"/>
              <a:t>IN </a:t>
            </a:r>
            <a:r>
              <a:rPr lang="es-PA" dirty="0" smtClean="0"/>
              <a:t>STD_LOGIC_VECTOR(BITS – 1 </a:t>
            </a:r>
            <a:r>
              <a:rPr lang="es-PA" dirty="0" err="1" smtClean="0"/>
              <a:t>downto</a:t>
            </a:r>
            <a:r>
              <a:rPr lang="es-PA" dirty="0" smtClean="0"/>
              <a:t> 0) := (OTHERS =&gt; ‘0’);</a:t>
            </a:r>
          </a:p>
          <a:p>
            <a:pPr marL="0" indent="0">
              <a:buNone/>
            </a:pPr>
            <a:r>
              <a:rPr lang="es-PA" dirty="0" smtClean="0"/>
              <a:t>Input2: </a:t>
            </a:r>
            <a:r>
              <a:rPr lang="es-PA" dirty="0"/>
              <a:t>IN STD_LOGIC_VECTOR(BITS – 1 </a:t>
            </a:r>
            <a:r>
              <a:rPr lang="es-PA" dirty="0" err="1"/>
              <a:t>downto</a:t>
            </a:r>
            <a:r>
              <a:rPr lang="es-PA" dirty="0"/>
              <a:t> 0) := (OTHERS =&gt; ‘0’);</a:t>
            </a:r>
            <a:endParaRPr lang="es-PA" dirty="0" smtClean="0"/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output1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 smtClean="0"/>
              <a:t>andngate</a:t>
            </a:r>
            <a:r>
              <a:rPr lang="es-PA" dirty="0" smtClean="0"/>
              <a:t> </a:t>
            </a:r>
            <a:r>
              <a:rPr lang="en-US" dirty="0" smtClean="0"/>
              <a:t>IS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</a:t>
            </a:r>
            <a:r>
              <a:rPr lang="es-PA" dirty="0" err="1" smtClean="0"/>
              <a:t>sout</a:t>
            </a:r>
            <a:r>
              <a:rPr lang="es-PA" dirty="0" smtClean="0"/>
              <a:t> : STD_LOGIC := ‘0’;</a:t>
            </a:r>
            <a:endParaRPr lang="en-US" dirty="0"/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dirty="0" err="1" smtClean="0"/>
              <a:t>sout</a:t>
            </a:r>
            <a:r>
              <a:rPr lang="es-PA" dirty="0" smtClean="0"/>
              <a:t> &lt;= ‘1’ </a:t>
            </a:r>
            <a:r>
              <a:rPr lang="es-PA" dirty="0" err="1" smtClean="0"/>
              <a:t>when</a:t>
            </a:r>
            <a:r>
              <a:rPr lang="es-PA" dirty="0" smtClean="0"/>
              <a:t> input1 and input2;</a:t>
            </a:r>
            <a:endParaRPr lang="es-PA" dirty="0"/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err="1" smtClean="0"/>
              <a:t>sout</a:t>
            </a:r>
            <a:r>
              <a:rPr lang="en-US" dirty="0" smtClean="0"/>
              <a:t> when </a:t>
            </a:r>
            <a:r>
              <a:rPr lang="en-US" dirty="0" err="1" smtClean="0"/>
              <a:t>Ena</a:t>
            </a:r>
            <a:r>
              <a:rPr lang="en-US" dirty="0" smtClean="0"/>
              <a:t> = ‘0’ else (others =&gt; ‘0’);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andngate</a:t>
            </a:r>
            <a:r>
              <a:rPr lang="es-PA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23771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FPGA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64908" y="2083243"/>
            <a:ext cx="7242197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Participar en la feria (con un Proyecto) = 20%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Impreso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/>
              <a:t>Diagrama de Bloques de Control = 5%</a:t>
            </a:r>
          </a:p>
          <a:p>
            <a:r>
              <a:rPr lang="es-PA" dirty="0"/>
              <a:t>Ecuaciones de Control = 10%</a:t>
            </a:r>
          </a:p>
          <a:p>
            <a:r>
              <a:rPr lang="es-PA" dirty="0"/>
              <a:t>Circuito Esquemático = 5%</a:t>
            </a:r>
          </a:p>
          <a:p>
            <a:pPr lvl="1"/>
            <a:r>
              <a:rPr lang="es-PA" dirty="0" err="1"/>
              <a:t>Altium</a:t>
            </a:r>
            <a:r>
              <a:rPr lang="es-PA" dirty="0"/>
              <a:t> o equivalente</a:t>
            </a:r>
          </a:p>
          <a:p>
            <a:r>
              <a:rPr lang="es-PA" dirty="0"/>
              <a:t>Informe Final  y defensa = 5%</a:t>
            </a:r>
          </a:p>
          <a:p>
            <a:pPr lvl="1"/>
            <a:r>
              <a:rPr lang="es-PA" dirty="0"/>
              <a:t>Formato IEEE no más de 5 páginas = 2%</a:t>
            </a:r>
          </a:p>
          <a:p>
            <a:pPr lvl="1"/>
            <a:r>
              <a:rPr lang="es-PA" dirty="0"/>
              <a:t>Defensa al grupo = 3</a:t>
            </a:r>
            <a:r>
              <a:rPr lang="es-PA" dirty="0" smtClean="0"/>
              <a:t>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36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564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 de compuertas lógicas: </a:t>
            </a:r>
            <a:r>
              <a:rPr lang="es-PA" dirty="0" err="1" smtClean="0"/>
              <a:t>cuand</a:t>
            </a:r>
            <a:r>
              <a:rPr lang="es-PA" dirty="0" smtClean="0"/>
              <a:t> se conectan más de una compuerta entre sí</a:t>
            </a:r>
          </a:p>
          <a:p>
            <a:r>
              <a:rPr lang="es-PA" dirty="0" smtClean="0"/>
              <a:t>Diagrama lógico:  un diagrama similar al esquemático de conexión de compuertas</a:t>
            </a:r>
          </a:p>
          <a:p>
            <a:r>
              <a:rPr lang="es-PA" dirty="0" smtClean="0"/>
              <a:t>Lógica </a:t>
            </a:r>
            <a:r>
              <a:rPr lang="es-PA" dirty="0" err="1" smtClean="0"/>
              <a:t>combinacional</a:t>
            </a:r>
            <a:r>
              <a:rPr lang="es-PA" dirty="0" smtClean="0"/>
              <a:t>:  circuito digital donde la salida son derivadas de las entradas independientemente como se apliquen</a:t>
            </a:r>
          </a:p>
          <a:p>
            <a:r>
              <a:rPr lang="es-PA" dirty="0" smtClean="0"/>
              <a:t>Lógica combinatoria = lógica </a:t>
            </a:r>
            <a:r>
              <a:rPr lang="es-PA" dirty="0" err="1" smtClean="0"/>
              <a:t>combinacional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Convención </a:t>
            </a:r>
            <a:r>
              <a:rPr lang="es-PA" dirty="0" err="1" smtClean="0"/>
              <a:t>Bubble-toBubble</a:t>
            </a:r>
            <a:r>
              <a:rPr lang="es-PA" dirty="0" smtClean="0"/>
              <a:t>: lógicas de inversión conectadas entre ellas y lógicas de no inversión conectada entre ellas</a:t>
            </a:r>
          </a:p>
          <a:p>
            <a:r>
              <a:rPr lang="es-PA" dirty="0" smtClean="0"/>
              <a:t>Orden de precedencia:  la secuencia en las que las funciones booleanas son realizadas</a:t>
            </a:r>
          </a:p>
        </p:txBody>
      </p:sp>
      <p:pic>
        <p:nvPicPr>
          <p:cNvPr id="1026" name="Picture 2" descr="Image result for logic gate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04" y="1039860"/>
            <a:ext cx="2578215" cy="10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30" y="3398270"/>
            <a:ext cx="23145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Derivas la expresión </a:t>
            </a:r>
            <a:r>
              <a:rPr lang="es-PA" dirty="0" err="1" smtClean="0"/>
              <a:t>boolana</a:t>
            </a:r>
            <a:r>
              <a:rPr lang="es-PA" dirty="0" smtClean="0"/>
              <a:t> de la siguiente red lógica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Redibuje el circuito utilizando la convención </a:t>
            </a:r>
            <a:r>
              <a:rPr lang="es-PA" dirty="0" err="1" smtClean="0"/>
              <a:t>bubble</a:t>
            </a:r>
            <a:r>
              <a:rPr lang="es-PA" dirty="0" smtClean="0"/>
              <a:t> to </a:t>
            </a:r>
            <a:r>
              <a:rPr lang="es-PA" dirty="0" err="1" smtClean="0"/>
              <a:t>bubble</a:t>
            </a:r>
            <a:r>
              <a:rPr lang="es-PA" dirty="0" smtClean="0"/>
              <a:t> para la compuerta </a:t>
            </a:r>
            <a:r>
              <a:rPr lang="es-PA" dirty="0" err="1" smtClean="0"/>
              <a:t>nand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NOTA:  </a:t>
            </a:r>
            <a:r>
              <a:rPr lang="es-PA" dirty="0" err="1" smtClean="0"/>
              <a:t>Utilize</a:t>
            </a:r>
            <a:r>
              <a:rPr lang="es-PA" dirty="0" smtClean="0"/>
              <a:t> la ley de </a:t>
            </a:r>
            <a:r>
              <a:rPr lang="es-PA" dirty="0" err="1" smtClean="0"/>
              <a:t>DeMorgan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Concluya para el siguiente circuito la salida de la compuerta OR</a:t>
            </a:r>
          </a:p>
          <a:p>
            <a:pPr lvl="1"/>
            <a:r>
              <a:rPr lang="es-PA" dirty="0" smtClean="0"/>
              <a:t>NOTA:  El circulo que sale de A es un cable (solo el punto oscuro, conocido como nodo), los inversores siempre se ponen al inicio/final de la compuerta como burbujas o como un buffer inversor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499195"/>
            <a:ext cx="5305515" cy="2333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54" y="3506974"/>
            <a:ext cx="5814465" cy="23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4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3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5" y="3373729"/>
            <a:ext cx="5530746" cy="183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44" y="3373729"/>
            <a:ext cx="6194142" cy="20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Niveles de compuertas:  el número de compuertas que una señal debe pasar de una entrada a una salida en una red lógica</a:t>
            </a:r>
          </a:p>
          <a:p>
            <a:pPr lvl="1"/>
            <a:r>
              <a:rPr lang="es-PA" dirty="0" smtClean="0"/>
              <a:t>Siguen un orden de precedencia</a:t>
            </a:r>
          </a:p>
          <a:p>
            <a:pPr lvl="1"/>
            <a:r>
              <a:rPr lang="es-PA" dirty="0" smtClean="0"/>
              <a:t>Posiblemente la salida sea la entrada a otra compuerta y así </a:t>
            </a:r>
            <a:r>
              <a:rPr lang="es-PA" dirty="0" err="1" smtClean="0"/>
              <a:t>sucecivamente</a:t>
            </a:r>
            <a:endParaRPr lang="es-PA" dirty="0" smtClean="0"/>
          </a:p>
          <a:p>
            <a:r>
              <a:rPr lang="es-PA" dirty="0" smtClean="0"/>
              <a:t>Entradas Doble-rail:  entradas que pasan al siguiente punto de la compuerta como la señal y también la señal </a:t>
            </a:r>
            <a:r>
              <a:rPr lang="es-PA" dirty="0" err="1" smtClean="0"/>
              <a:t>compelentada</a:t>
            </a:r>
            <a:endParaRPr lang="es-PA" dirty="0" smtClean="0"/>
          </a:p>
          <a:p>
            <a:r>
              <a:rPr lang="es-PA" dirty="0" err="1" smtClean="0"/>
              <a:t>Synthesis</a:t>
            </a:r>
            <a:r>
              <a:rPr lang="es-PA" dirty="0" smtClean="0"/>
              <a:t>:  el proceso de crear un circuito lógico de una descripción, como la ecuación o la tabla de verdad.</a:t>
            </a:r>
          </a:p>
        </p:txBody>
      </p:sp>
    </p:spTree>
    <p:extLst>
      <p:ext uri="{BB962C8B-B14F-4D97-AF65-F5344CB8AC3E}">
        <p14:creationId xmlns:p14="http://schemas.microsoft.com/office/powerpoint/2010/main" val="841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5204</TotalTime>
  <Words>14252</Words>
  <Application>Microsoft Office PowerPoint</Application>
  <PresentationFormat>Widescreen</PresentationFormat>
  <Paragraphs>1959</Paragraphs>
  <Slides>310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310</vt:i4>
      </vt:variant>
    </vt:vector>
  </HeadingPairs>
  <TitlesOfParts>
    <vt:vector size="314" baseType="lpstr">
      <vt:lpstr>Arial</vt:lpstr>
      <vt:lpstr>Century Gothic</vt:lpstr>
      <vt:lpstr>Wingdings 3</vt:lpstr>
      <vt:lpstr>Ion</vt:lpstr>
      <vt:lpstr>DISEÑO DE SISTEMAS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FPGA</vt:lpstr>
      <vt:lpstr>Tarjetas propuestas para el Curso</vt:lpstr>
      <vt:lpstr>Acerca del Curso</vt:lpstr>
      <vt:lpstr>PowerPoint Presentation</vt:lpstr>
      <vt:lpstr>Parte 1</vt:lpstr>
      <vt:lpstr>Repaso de Sistemas Digitales [Sistemas Numéricos]</vt:lpstr>
      <vt:lpstr>Repaso de Sistemas Digitales [Complementos numéricos]</vt:lpstr>
      <vt:lpstr>Repaso de Sistemas Digitales [Complementos numéricos]</vt:lpstr>
      <vt:lpstr>Repaso de Sistemas Digitales [Números flotantes]</vt:lpstr>
      <vt:lpstr>Repaso de Sistemas Digitales [Codificacion de decimal a binario]</vt:lpstr>
      <vt:lpstr>Repaso de Sistemas Digitales [Corrección de Errores]</vt:lpstr>
      <vt:lpstr>Repaso de Sistemas Digitales [Tabla ASCII]</vt:lpstr>
      <vt:lpstr>Repaso de Sistemas Digitales [Ordenamiento de datos]</vt:lpstr>
      <vt:lpstr>Repaso de Sistemas Digitales [Señales Continuas y Discretas]</vt:lpstr>
      <vt:lpstr>Repaso de Sistemas Digitales [Digitales]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Parte 2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PowerPoint Presentation</vt:lpstr>
      <vt:lpstr>Parte 1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PowerPoint Presentation</vt:lpstr>
      <vt:lpstr>Parte 1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Tablas de la Verdad de Diagramas Lógicos o Expresiones Booleanas</vt:lpstr>
      <vt:lpstr>Tablas de la Verdad de Diagramas Lógicos o Expresiones Booleanas</vt:lpstr>
      <vt:lpstr>Tablas de la Verdad de Diagramas Lógicos o Expresiones Booleanas</vt:lpstr>
      <vt:lpstr>Formas de:  Suma de Productos y Productos de Suma</vt:lpstr>
      <vt:lpstr>Formas de:  Suma de Productos y Productos de Suma</vt:lpstr>
      <vt:lpstr>Formas de:  Suma de Productos y Productos de Suma</vt:lpstr>
      <vt:lpstr>Formas de:  Suma de Productos y Productos de Suma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PowerPoint Presentation</vt:lpstr>
      <vt:lpstr>Decodificadores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Encoders</vt:lpstr>
      <vt:lpstr>Encoders</vt:lpstr>
      <vt:lpstr>Encoders</vt:lpstr>
      <vt:lpstr>Encoders</vt:lpstr>
      <vt:lpstr>Encoders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 – Aplicación en tiempo</vt:lpstr>
      <vt:lpstr>Multiplexores – Aplicación en tiempo</vt:lpstr>
      <vt:lpstr>Multiplexores – Aplicación en tiempo</vt:lpstr>
      <vt:lpstr>Multiplexores – Aplicación en tiempo</vt:lpstr>
      <vt:lpstr>Multiplexores – División de tiempo</vt:lpstr>
      <vt:lpstr>Multiplexores – División de tiempo</vt:lpstr>
      <vt:lpstr>Multiplexores – División de tiempo</vt:lpstr>
      <vt:lpstr>Multiplexores – División de tiempo</vt:lpstr>
      <vt:lpstr>Demultiplexores - Demux</vt:lpstr>
      <vt:lpstr>Demultiplexores - Demux</vt:lpstr>
      <vt:lpstr>Demultiplexores - Demux</vt:lpstr>
      <vt:lpstr>Demultiplexores CMOS (Analógicos)</vt:lpstr>
      <vt:lpstr>Demultiplexores CMOS (Analógicos)</vt:lpstr>
      <vt:lpstr>Demultiplexores CMOS (Analógicos)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PowerPoint Presentation</vt:lpstr>
      <vt:lpstr>PowerPoint Presentation</vt:lpstr>
      <vt:lpstr>Introducción a la lógica Secuencial</vt:lpstr>
      <vt:lpstr>Introducción a la lógica Secuencial</vt:lpstr>
      <vt:lpstr>Introducción a la lógica Secuencial</vt:lpstr>
      <vt:lpstr>Introducción a la lógica Secuencial</vt:lpstr>
      <vt:lpstr>Introducción a la lógica Secuencial Latches NAND / NOR</vt:lpstr>
      <vt:lpstr>Introducción a la lógica Secuencial Latches NAND / NOR</vt:lpstr>
      <vt:lpstr>Introducción a la lógica Secuencial Operación de los Latch</vt:lpstr>
      <vt:lpstr>Introducción a la lógica Secuencial Operación de los Latch – SET</vt:lpstr>
      <vt:lpstr>Introducción a la lógica Secuencial Operación de los Latch - RESET</vt:lpstr>
      <vt:lpstr>Introducción a la lógica Secuencial Oscilación a cortos pulsos de entrada</vt:lpstr>
      <vt:lpstr>Introducción a la lógica Secuencial Oscilacion a cambios de SR al mismo dt</vt:lpstr>
      <vt:lpstr>Introducción a la lógica Secuencial Oscilacion a cambios de SR al mismo dt</vt:lpstr>
      <vt:lpstr>Introducción a la lógica Secuencial Latch SR – Estado Prohibido</vt:lpstr>
      <vt:lpstr>Introducción a la lógica Secuencial Latch SR – Estado Prohibido</vt:lpstr>
      <vt:lpstr>Introducción a la lógica Secuencial Tabla de la verdad</vt:lpstr>
      <vt:lpstr>Introducción a la lógica Secuencial Latch como eliminador de rebotes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D o Latch Transparente</vt:lpstr>
      <vt:lpstr>Introducción a la lógica Secuencial Latch D o Latch Transparente</vt:lpstr>
      <vt:lpstr>Introducción a la lógica Secuencial Latch D o Latch Transparente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Edge-Triggered – D Flip Flops</vt:lpstr>
      <vt:lpstr>Introducción a la lógica Secuencial Edge Triggered – D Flip Flops</vt:lpstr>
      <vt:lpstr>Introducción a la lógica Secuencial Latches vs Flip-Flops</vt:lpstr>
      <vt:lpstr>Introducción a la lógica Secuencial Latches vs Flip-Flops</vt:lpstr>
      <vt:lpstr>Introducción a la lógica Secuencial Flip Flops JK activados por borde</vt:lpstr>
      <vt:lpstr>Introducción a la lógica Secuencial Flip Flops JK activados por borde</vt:lpstr>
      <vt:lpstr>Introducción a la lógica Secuencial Flip Flops JK activados por borde</vt:lpstr>
      <vt:lpstr>Introducción a la lógica Secuencial Circuitos Síncronos vs Asíncronos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Uso del reset en un circuito asíncrono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PowerPoint Presentation</vt:lpstr>
      <vt:lpstr>Contadores y Registros de Corrimiento</vt:lpstr>
      <vt:lpstr>Contadores y Registros de Corrimiento - Teoría Básica - </vt:lpstr>
      <vt:lpstr>Contadores y Registros de Corrimiento</vt:lpstr>
      <vt:lpstr>Contadores y Registros de Corrimiento</vt:lpstr>
      <vt:lpstr>Contadores y Registros de Corrimiento</vt:lpstr>
      <vt:lpstr>Contadores y Registros de Corrimiento</vt:lpstr>
      <vt:lpstr>Contadores y Registros de Corrimiento</vt:lpstr>
      <vt:lpstr>Contadores y Registros de Corrimiento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Contadores en VHDL - </vt:lpstr>
      <vt:lpstr>Contadores y Registros de Corrimiento - Contadores en VHDL 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Contador con Preset en VHDL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Contadores de Anillo - </vt:lpstr>
      <vt:lpstr>Contadores y Registros de Corrimiento - Contadores de Anillo - </vt:lpstr>
      <vt:lpstr>Contadores y Registros de Corrimiento - Contador de Johnson -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396</cp:revision>
  <cp:lastPrinted>2019-02-19T17:02:12Z</cp:lastPrinted>
  <dcterms:created xsi:type="dcterms:W3CDTF">2018-02-28T08:20:25Z</dcterms:created>
  <dcterms:modified xsi:type="dcterms:W3CDTF">2019-03-19T22:37:41Z</dcterms:modified>
</cp:coreProperties>
</file>